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Amatic SC"/>
      <p:regular r:id="rId45"/>
      <p:bold r:id="rId46"/>
    </p:embeddedFont>
    <p:embeddedFont>
      <p:font typeface="Source Code Pro"/>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Marianna Messan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AmaticSC-bold.fntdata"/><Relationship Id="rId23" Type="http://schemas.openxmlformats.org/officeDocument/2006/relationships/slide" Target="slides/slide18.xml"/><Relationship Id="rId45" Type="http://schemas.openxmlformats.org/officeDocument/2006/relationships/font" Target="fonts/AmaticSC-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SourceCodePro-bold.fntdata"/><Relationship Id="rId25" Type="http://schemas.openxmlformats.org/officeDocument/2006/relationships/slide" Target="slides/slide20.xml"/><Relationship Id="rId47" Type="http://schemas.openxmlformats.org/officeDocument/2006/relationships/font" Target="fonts/SourceCodePro-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2-20T01:46:53.619">
    <p:pos x="6000" y="0"/>
    <p:text>find sound https://unity3d.com/learn/tutorials/projects/2d-roguelike-tutorial/audio-and-sound-manager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ayman_Origins" TargetMode="External"/><Relationship Id="rId3" Type="http://schemas.openxmlformats.org/officeDocument/2006/relationships/hyperlink" Target="https://www.ft.com/content/7954eaaa-c184-11e6-9bca-2b93a6856354"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shkeeper.co.uk/databank/creole-wrass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shkeeper.co.uk/databank/creole-wrass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google.com/store/apps/details?id=com.appquiz.educational.game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re.steampowered.com/app/405640/Pony_Island/" TargetMode="External"/><Relationship Id="rId3" Type="http://schemas.openxmlformats.org/officeDocument/2006/relationships/hyperlink" Target="https://en.wikipedia.org/wiki/Blue_Screen_of_Death"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https://en.wikipedia.org/wiki/Rayman_Origins</a:t>
            </a:r>
            <a:endParaRPr/>
          </a:p>
          <a:p>
            <a:pPr indent="0" lvl="0" marL="0">
              <a:spcBef>
                <a:spcPts val="0"/>
              </a:spcBef>
              <a:spcAft>
                <a:spcPts val="0"/>
              </a:spcAft>
              <a:buNone/>
            </a:pPr>
            <a:r>
              <a:rPr lang="en" u="sng">
                <a:solidFill>
                  <a:schemeClr val="hlink"/>
                </a:solidFill>
                <a:hlinkClick r:id="rId3"/>
              </a:rPr>
              <a:t>https://www.ft.com/content/7954eaaa-c184-11e6-9bca-2b93a6856354</a:t>
            </a:r>
            <a:endParaRPr/>
          </a:p>
          <a:p>
            <a:pPr indent="0" lvl="0" marL="0">
              <a:spcBef>
                <a:spcPts val="0"/>
              </a:spcBef>
              <a:spcAft>
                <a:spcPts val="0"/>
              </a:spcAft>
              <a:buNone/>
            </a:pPr>
            <a:r>
              <a:rPr lang="en"/>
              <a:t>https://giphy.com/gifs/bbc-stargazing-live-3og0IMh7rRNPtNSK9q</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https://www.fishkeeper.co.uk/databank/creole-wrasse</a:t>
            </a:r>
            <a:endParaRPr/>
          </a:p>
          <a:p>
            <a:pPr indent="0" lvl="0" marL="0">
              <a:spcBef>
                <a:spcPts val="0"/>
              </a:spcBef>
              <a:spcAft>
                <a:spcPts val="0"/>
              </a:spcAft>
              <a:buNone/>
            </a:pPr>
            <a:r>
              <a:rPr lang="en"/>
              <a:t>http://www.whatsthatfish.com/fish/creole-wrasse/1589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2"/>
              </a:rPr>
              <a:t>https://www.fishkeeper.co.uk/databank/creole-wrasse</a:t>
            </a:r>
            <a:endParaRPr/>
          </a:p>
          <a:p>
            <a:pPr indent="0" lvl="0" marL="0" rtl="0">
              <a:spcBef>
                <a:spcPts val="0"/>
              </a:spcBef>
              <a:spcAft>
                <a:spcPts val="0"/>
              </a:spcAft>
              <a:buNone/>
            </a:pPr>
            <a:r>
              <a:rPr lang="en"/>
              <a:t>http://www.whatsthatfish.com/fish/creole-wrasse/1589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https://www.sharksider.com/caribbean-reef-shark/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https://www.sharksider.com/caribbean-reef-shark/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https://play.google.com/store/apps/details?id=com.appquiz.educational.games</a:t>
            </a:r>
            <a:endParaRPr/>
          </a:p>
          <a:p>
            <a:pPr indent="0" lvl="0" marL="0">
              <a:spcBef>
                <a:spcPts val="0"/>
              </a:spcBef>
              <a:spcAft>
                <a:spcPts val="0"/>
              </a:spcAft>
              <a:buNone/>
            </a:pPr>
            <a:r>
              <a:rPr lang="en"/>
              <a:t>coolmompicks.com/blog/2014/12/15/coloring-books-for-older-kids-adults-marisa-anne-wendy-piersall/</a:t>
            </a:r>
            <a:endParaRPr/>
          </a:p>
          <a:p>
            <a:pPr indent="0" lvl="0" marL="0">
              <a:spcBef>
                <a:spcPts val="0"/>
              </a:spcBef>
              <a:spcAft>
                <a:spcPts val="0"/>
              </a:spcAft>
              <a:buNone/>
            </a:pPr>
            <a:r>
              <a:rPr lang="en"/>
              <a:t>https://www.youtube.com/watch?v=LcyK6H9Cx8w</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http://store.steampowered.com/app/405640/Pony_Island/</a:t>
            </a:r>
            <a:endParaRPr/>
          </a:p>
          <a:p>
            <a:pPr indent="0" lvl="0" marL="0">
              <a:spcBef>
                <a:spcPts val="0"/>
              </a:spcBef>
              <a:spcAft>
                <a:spcPts val="0"/>
              </a:spcAft>
              <a:buNone/>
            </a:pPr>
            <a:r>
              <a:rPr lang="en" u="sng">
                <a:solidFill>
                  <a:schemeClr val="hlink"/>
                </a:solidFill>
                <a:hlinkClick r:id="rId3"/>
              </a:rPr>
              <a:t>https://en.wikipedia.org/wiki/Blue_Screen_of_Death</a:t>
            </a:r>
            <a:endParaRPr/>
          </a:p>
          <a:p>
            <a:pPr indent="0" lvl="0" marL="0">
              <a:spcBef>
                <a:spcPts val="0"/>
              </a:spcBef>
              <a:spcAft>
                <a:spcPts val="0"/>
              </a:spcAft>
              <a:buNone/>
            </a:pPr>
            <a:r>
              <a:rPr lang="en"/>
              <a:t>https://www.youtube.com/watch?v=Qb1VvUf21L4</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spcFirstLastPara="1" rIns="91425" wrap="square" tIns="91425"/>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Shape 47"/>
          <p:cNvSpPr txBox="1"/>
          <p:nvPr>
            <p:ph type="title"/>
          </p:nvPr>
        </p:nvSpPr>
        <p:spPr>
          <a:xfrm>
            <a:off x="311700" y="1240275"/>
            <a:ext cx="8520600" cy="19818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p:txBody>
      </p:sp>
      <p:sp>
        <p:nvSpPr>
          <p:cNvPr id="48" name="Shape 48"/>
          <p:cNvSpPr txBox="1"/>
          <p:nvPr>
            <p:ph idx="1" type="body"/>
          </p:nvPr>
        </p:nvSpPr>
        <p:spPr>
          <a:xfrm>
            <a:off x="311700" y="33046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Shape 19"/>
          <p:cNvSpPr txBox="1"/>
          <p:nvPr>
            <p:ph idx="1" type="body"/>
          </p:nvPr>
        </p:nvSpPr>
        <p:spPr>
          <a:xfrm>
            <a:off x="311700" y="1228675"/>
            <a:ext cx="8520600" cy="334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Shape 3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Shape 40"/>
          <p:cNvSpPr txBox="1"/>
          <p:nvPr>
            <p:ph idx="1" type="subTitle"/>
          </p:nvPr>
        </p:nvSpPr>
        <p:spPr>
          <a:xfrm>
            <a:off x="265500" y="2845223"/>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54.gif"/><Relationship Id="rId5" Type="http://schemas.openxmlformats.org/officeDocument/2006/relationships/image" Target="../media/image6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sXEIcfVDwPk" TargetMode="Externa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19.jp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20.png"/><Relationship Id="rId7" Type="http://schemas.openxmlformats.org/officeDocument/2006/relationships/image" Target="../media/image13.png"/><Relationship Id="rId8"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xeeAHCJPmm4" TargetMode="External"/><Relationship Id="rId4" Type="http://schemas.openxmlformats.org/officeDocument/2006/relationships/image" Target="../media/image16.jpg"/><Relationship Id="rId5" Type="http://schemas.openxmlformats.org/officeDocument/2006/relationships/hyperlink" Target="http://www.youtube.com/watch?v=pfEUQL2vtLk" TargetMode="External"/><Relationship Id="rId6"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youtube.com/watch?v=ejguPpeVK-k" TargetMode="Externa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23.jpg"/><Relationship Id="rId5"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jpg"/><Relationship Id="rId4" Type="http://schemas.openxmlformats.org/officeDocument/2006/relationships/image" Target="../media/image25.jpg"/><Relationship Id="rId5" Type="http://schemas.openxmlformats.org/officeDocument/2006/relationships/image" Target="../media/image29.jpg"/><Relationship Id="rId6" Type="http://schemas.openxmlformats.org/officeDocument/2006/relationships/image" Target="../media/image27.jpg"/><Relationship Id="rId7"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jpg"/><Relationship Id="rId4" Type="http://schemas.openxmlformats.org/officeDocument/2006/relationships/image" Target="../media/image30.jpg"/><Relationship Id="rId5"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jpg"/><Relationship Id="rId4" Type="http://schemas.openxmlformats.org/officeDocument/2006/relationships/image" Target="../media/image32.jpg"/><Relationship Id="rId5" Type="http://schemas.openxmlformats.org/officeDocument/2006/relationships/image" Target="../media/image35.jpg"/><Relationship Id="rId6" Type="http://schemas.openxmlformats.org/officeDocument/2006/relationships/image" Target="../media/image5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jpg"/><Relationship Id="rId4" Type="http://schemas.openxmlformats.org/officeDocument/2006/relationships/image" Target="../media/image5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4.jpg"/><Relationship Id="rId4" Type="http://schemas.openxmlformats.org/officeDocument/2006/relationships/image" Target="../media/image34.jpg"/><Relationship Id="rId5" Type="http://schemas.openxmlformats.org/officeDocument/2006/relationships/image" Target="../media/image6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jpg"/><Relationship Id="rId4" Type="http://schemas.openxmlformats.org/officeDocument/2006/relationships/image" Target="../media/image41.jpg"/><Relationship Id="rId5" Type="http://schemas.openxmlformats.org/officeDocument/2006/relationships/image" Target="../media/image40.jpg"/><Relationship Id="rId6" Type="http://schemas.openxmlformats.org/officeDocument/2006/relationships/image" Target="../media/image45.png"/><Relationship Id="rId7" Type="http://schemas.openxmlformats.org/officeDocument/2006/relationships/image" Target="../media/image4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jpg"/><Relationship Id="rId4" Type="http://schemas.openxmlformats.org/officeDocument/2006/relationships/image" Target="../media/image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jpg"/><Relationship Id="rId4" Type="http://schemas.openxmlformats.org/officeDocument/2006/relationships/image" Target="../media/image47.jpg"/><Relationship Id="rId5" Type="http://schemas.openxmlformats.org/officeDocument/2006/relationships/image" Target="../media/image5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jpg"/><Relationship Id="rId4" Type="http://schemas.openxmlformats.org/officeDocument/2006/relationships/image" Target="../media/image51.jpg"/><Relationship Id="rId5" Type="http://schemas.openxmlformats.org/officeDocument/2006/relationships/image" Target="../media/image5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play.google.com/store/apps/details?id=com.appquiz.educational.games" TargetMode="External"/><Relationship Id="rId4" Type="http://schemas.openxmlformats.org/officeDocument/2006/relationships/hyperlink" Target="https://www.youtube.com/watch?v=LcyK6H9Cx8w" TargetMode="External"/><Relationship Id="rId9" Type="http://schemas.openxmlformats.org/officeDocument/2006/relationships/hyperlink" Target="https://www.ft.com/content/7954eaaa-c184-11e6-9bca-2b93a6856354" TargetMode="External"/><Relationship Id="rId5" Type="http://schemas.openxmlformats.org/officeDocument/2006/relationships/hyperlink" Target="http://store.steampowered.com/app/405640/Pony_Island/" TargetMode="External"/><Relationship Id="rId6" Type="http://schemas.openxmlformats.org/officeDocument/2006/relationships/hyperlink" Target="https://en.wikipedia.org/wiki/Blue_Screen_of_Death" TargetMode="External"/><Relationship Id="rId7" Type="http://schemas.openxmlformats.org/officeDocument/2006/relationships/hyperlink" Target="https://www.youtube.com/watch?v=Qb1VvUf21L4" TargetMode="External"/><Relationship Id="rId8" Type="http://schemas.openxmlformats.org/officeDocument/2006/relationships/hyperlink" Target="https://en.wikipedia.org/wiki/Rayman_Origi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Back To Blue - Art Bible</a:t>
            </a:r>
            <a:endParaRPr/>
          </a:p>
        </p:txBody>
      </p:sp>
      <p:sp>
        <p:nvSpPr>
          <p:cNvPr id="57" name="Shape 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Marianna Messana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Environment Art </a:t>
            </a:r>
            <a:endParaRPr/>
          </a:p>
        </p:txBody>
      </p:sp>
      <p:sp>
        <p:nvSpPr>
          <p:cNvPr id="123" name="Shape 123"/>
          <p:cNvSpPr txBox="1"/>
          <p:nvPr>
            <p:ph idx="1" type="body"/>
          </p:nvPr>
        </p:nvSpPr>
        <p:spPr>
          <a:xfrm>
            <a:off x="71800" y="1286100"/>
            <a:ext cx="3014400" cy="3340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Patterns are chaotic but are meant to represent the beauty and intricacy of the ocean’s natural living organisms. Simple purposeful brush strokes to give the essence of the object in the evironment.</a:t>
            </a:r>
            <a:endParaRPr/>
          </a:p>
        </p:txBody>
      </p:sp>
      <p:pic>
        <p:nvPicPr>
          <p:cNvPr id="124" name="Shape 124"/>
          <p:cNvPicPr preferRelativeResize="0"/>
          <p:nvPr/>
        </p:nvPicPr>
        <p:blipFill>
          <a:blip r:embed="rId3">
            <a:alphaModFix/>
          </a:blip>
          <a:stretch>
            <a:fillRect/>
          </a:stretch>
        </p:blipFill>
        <p:spPr>
          <a:xfrm>
            <a:off x="3261761" y="1286100"/>
            <a:ext cx="5766689" cy="3340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Player animation</a:t>
            </a:r>
            <a:endParaRPr/>
          </a:p>
        </p:txBody>
      </p:sp>
      <p:sp>
        <p:nvSpPr>
          <p:cNvPr id="130" name="Shape 130"/>
          <p:cNvSpPr txBox="1"/>
          <p:nvPr>
            <p:ph idx="1" type="body"/>
          </p:nvPr>
        </p:nvSpPr>
        <p:spPr>
          <a:xfrm>
            <a:off x="311700" y="3096575"/>
            <a:ext cx="8520600" cy="1541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Some frames from the animation. It was done in illustrator using the puppet tool to move the fins. The puppet tool allows for more fluidity than most 2D animation tools. </a:t>
            </a:r>
            <a:endParaRPr/>
          </a:p>
        </p:txBody>
      </p:sp>
      <p:pic>
        <p:nvPicPr>
          <p:cNvPr id="131" name="Shape 131"/>
          <p:cNvPicPr preferRelativeResize="0"/>
          <p:nvPr/>
        </p:nvPicPr>
        <p:blipFill>
          <a:blip r:embed="rId3">
            <a:alphaModFix/>
          </a:blip>
          <a:stretch>
            <a:fillRect/>
          </a:stretch>
        </p:blipFill>
        <p:spPr>
          <a:xfrm>
            <a:off x="-124700" y="988473"/>
            <a:ext cx="3438283" cy="1934026"/>
          </a:xfrm>
          <a:prstGeom prst="rect">
            <a:avLst/>
          </a:prstGeom>
          <a:noFill/>
          <a:ln>
            <a:noFill/>
          </a:ln>
        </p:spPr>
      </p:pic>
      <p:pic>
        <p:nvPicPr>
          <p:cNvPr id="132" name="Shape 132"/>
          <p:cNvPicPr preferRelativeResize="0"/>
          <p:nvPr/>
        </p:nvPicPr>
        <p:blipFill>
          <a:blip r:embed="rId4">
            <a:alphaModFix/>
          </a:blip>
          <a:stretch>
            <a:fillRect/>
          </a:stretch>
        </p:blipFill>
        <p:spPr>
          <a:xfrm>
            <a:off x="2883152" y="988475"/>
            <a:ext cx="3438283" cy="1934026"/>
          </a:xfrm>
          <a:prstGeom prst="rect">
            <a:avLst/>
          </a:prstGeom>
          <a:noFill/>
          <a:ln>
            <a:noFill/>
          </a:ln>
        </p:spPr>
      </p:pic>
      <p:pic>
        <p:nvPicPr>
          <p:cNvPr id="133" name="Shape 133"/>
          <p:cNvPicPr preferRelativeResize="0"/>
          <p:nvPr/>
        </p:nvPicPr>
        <p:blipFill>
          <a:blip r:embed="rId5">
            <a:alphaModFix/>
          </a:blip>
          <a:stretch>
            <a:fillRect/>
          </a:stretch>
        </p:blipFill>
        <p:spPr>
          <a:xfrm>
            <a:off x="6019692" y="988475"/>
            <a:ext cx="3438283" cy="1934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Back To Blue </a:t>
            </a:r>
            <a:endParaRPr/>
          </a:p>
        </p:txBody>
      </p:sp>
      <p:sp>
        <p:nvSpPr>
          <p:cNvPr id="139" name="Shape 139"/>
          <p:cNvSpPr txBox="1"/>
          <p:nvPr>
            <p:ph idx="1" type="body"/>
          </p:nvPr>
        </p:nvSpPr>
        <p:spPr>
          <a:xfrm>
            <a:off x="311700" y="1228675"/>
            <a:ext cx="2913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Back To Blue is more visually complex than our other two concepts. While the player is solving the puzzle the world has a green tint to it. Darker shapes in the foreground act as the player bounds. </a:t>
            </a:r>
            <a:endParaRPr/>
          </a:p>
        </p:txBody>
      </p:sp>
      <p:pic>
        <p:nvPicPr>
          <p:cNvPr id="140" name="Shape 140"/>
          <p:cNvPicPr preferRelativeResize="0"/>
          <p:nvPr/>
        </p:nvPicPr>
        <p:blipFill>
          <a:blip r:embed="rId3">
            <a:alphaModFix/>
          </a:blip>
          <a:stretch>
            <a:fillRect/>
          </a:stretch>
        </p:blipFill>
        <p:spPr>
          <a:xfrm>
            <a:off x="3264900" y="879325"/>
            <a:ext cx="5803029" cy="3868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Back To Blue </a:t>
            </a:r>
            <a:endParaRPr/>
          </a:p>
        </p:txBody>
      </p:sp>
      <p:sp>
        <p:nvSpPr>
          <p:cNvPr id="146" name="Shape 146"/>
          <p:cNvSpPr txBox="1"/>
          <p:nvPr>
            <p:ph idx="1" type="body"/>
          </p:nvPr>
        </p:nvSpPr>
        <p:spPr>
          <a:xfrm>
            <a:off x="311700" y="1228675"/>
            <a:ext cx="3756600" cy="3813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Lighter rock formations in the background allow a sense of depth, some more midtones will be added. For the greener scene the colors will be pushed more to really portray the death of an ocean. A more distinct player character will be added since its current features feel a bit lost. </a:t>
            </a:r>
            <a:endParaRPr/>
          </a:p>
        </p:txBody>
      </p:sp>
      <p:pic>
        <p:nvPicPr>
          <p:cNvPr id="147" name="Shape 147"/>
          <p:cNvPicPr preferRelativeResize="0"/>
          <p:nvPr/>
        </p:nvPicPr>
        <p:blipFill>
          <a:blip r:embed="rId3">
            <a:alphaModFix/>
          </a:blip>
          <a:stretch>
            <a:fillRect/>
          </a:stretch>
        </p:blipFill>
        <p:spPr>
          <a:xfrm>
            <a:off x="4243800" y="1337200"/>
            <a:ext cx="4832676" cy="32217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Initial Inspiration For Back TO Blue  </a:t>
            </a:r>
            <a:endParaRPr/>
          </a:p>
        </p:txBody>
      </p:sp>
      <p:sp>
        <p:nvSpPr>
          <p:cNvPr id="153" name="Shape 15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       </a:t>
            </a:r>
            <a:endParaRPr/>
          </a:p>
        </p:txBody>
      </p:sp>
      <p:pic>
        <p:nvPicPr>
          <p:cNvPr descr="Related image" id="154" name="Shape 154"/>
          <p:cNvPicPr preferRelativeResize="0"/>
          <p:nvPr/>
        </p:nvPicPr>
        <p:blipFill>
          <a:blip r:embed="rId3">
            <a:alphaModFix/>
          </a:blip>
          <a:stretch>
            <a:fillRect/>
          </a:stretch>
        </p:blipFill>
        <p:spPr>
          <a:xfrm>
            <a:off x="-145500" y="1093850"/>
            <a:ext cx="5022200" cy="2824125"/>
          </a:xfrm>
          <a:prstGeom prst="rect">
            <a:avLst/>
          </a:prstGeom>
          <a:noFill/>
          <a:ln>
            <a:noFill/>
          </a:ln>
        </p:spPr>
      </p:pic>
      <p:pic>
        <p:nvPicPr>
          <p:cNvPr descr="Image result for underwater" id="155" name="Shape 155"/>
          <p:cNvPicPr preferRelativeResize="0"/>
          <p:nvPr/>
        </p:nvPicPr>
        <p:blipFill>
          <a:blip r:embed="rId4">
            <a:alphaModFix/>
          </a:blip>
          <a:stretch>
            <a:fillRect/>
          </a:stretch>
        </p:blipFill>
        <p:spPr>
          <a:xfrm>
            <a:off x="4371260" y="1093850"/>
            <a:ext cx="4742141" cy="2608175"/>
          </a:xfrm>
          <a:prstGeom prst="rect">
            <a:avLst/>
          </a:prstGeom>
          <a:noFill/>
          <a:ln>
            <a:noFill/>
          </a:ln>
        </p:spPr>
      </p:pic>
      <p:pic>
        <p:nvPicPr>
          <p:cNvPr id="156" name="Shape 156"/>
          <p:cNvPicPr preferRelativeResize="0"/>
          <p:nvPr/>
        </p:nvPicPr>
        <p:blipFill>
          <a:blip r:embed="rId5">
            <a:alphaModFix/>
          </a:blip>
          <a:stretch>
            <a:fillRect/>
          </a:stretch>
        </p:blipFill>
        <p:spPr>
          <a:xfrm>
            <a:off x="2881500" y="2784500"/>
            <a:ext cx="4328724" cy="2434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Pollution in the </a:t>
            </a:r>
            <a:r>
              <a:rPr lang="en"/>
              <a:t>Caribbean</a:t>
            </a:r>
            <a:r>
              <a:rPr lang="en"/>
              <a:t> </a:t>
            </a:r>
            <a:endParaRPr/>
          </a:p>
        </p:txBody>
      </p:sp>
      <p:sp>
        <p:nvSpPr>
          <p:cNvPr id="162" name="Shape 162"/>
          <p:cNvSpPr txBox="1"/>
          <p:nvPr>
            <p:ph idx="1" type="body"/>
          </p:nvPr>
        </p:nvSpPr>
        <p:spPr>
          <a:xfrm>
            <a:off x="311700" y="1228675"/>
            <a:ext cx="4245000" cy="334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Plastic- lots of floating garbage dumps (Bags, Bottles,Utensils  just literally covered in garbage) </a:t>
            </a:r>
            <a:endParaRPr/>
          </a:p>
          <a:p>
            <a:pPr indent="0" lvl="0" marL="0">
              <a:spcBef>
                <a:spcPts val="1600"/>
              </a:spcBef>
              <a:spcAft>
                <a:spcPts val="1600"/>
              </a:spcAft>
              <a:buNone/>
            </a:pPr>
            <a:r>
              <a:rPr lang="en"/>
              <a:t>Huge amount of fishing ships and the waste that comes from the ships themselves. </a:t>
            </a:r>
            <a:endParaRPr/>
          </a:p>
        </p:txBody>
      </p:sp>
      <p:sp>
        <p:nvSpPr>
          <p:cNvPr descr="10/21/2017 News...  Caribbean ocean are choked by plastic bottles, bags and rubbish  Read More: http://www.allinonedaily.com  A sea of plastic: Shocking images show how bottles, bags and rubbish are choking our oceans.  One image taken near Roatan, an island off Honduras, shows diver grimace as he prepares to enter the water Rubbish was probably washed into sea from nearby Guatemala, carried on rivers swollen by rainy season flowing through towns and villages One ocean protection campaigner said it was the worst example of plastic pollution he has seen.  These pictures are unlikely to make it into the glossy tourist brochures that sell the Caribbean as a paradise destination. For they show the much grimmer reality of clear blue seas increasingly choked by a tide of discarded plastic. In one photograph taken near Roatan, an island off the coast of Honduras, a diver grimaces as he prepares to enter the water almost completely covered by waste. Another, taken from below the waterline, shows plastic bottles, bags and other rubbish on the surface blocking out sunlight.  Meanwhile, a close-up image of the ocean reveals dozens of disposable knives and forks floating among seaweed.  It is thought the rubbish was washed into the sea from nearby Guatemala, carried on rivers swollen by the recent rainy season flowing through towns and villages.   For More Videos Subscribe This Channel...THANKS FOR WATCHING" id="163" name="Shape 163" title="Caribbean ocean are choked by plastic bottles, bags and rubbish">
            <a:hlinkClick r:id="rId3"/>
          </p:cNvPr>
          <p:cNvSpPr/>
          <p:nvPr/>
        </p:nvSpPr>
        <p:spPr>
          <a:xfrm>
            <a:off x="4713775" y="1093850"/>
            <a:ext cx="4289900" cy="3217425"/>
          </a:xfrm>
          <a:prstGeom prst="rect">
            <a:avLst/>
          </a:prstGeom>
          <a:blipFill>
            <a:blip r:embed="rId4">
              <a:alphaModFix/>
            </a:blip>
            <a:stretch>
              <a:fillRect/>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Creole Wrasse (Player CHaracter) </a:t>
            </a:r>
            <a:endParaRPr/>
          </a:p>
        </p:txBody>
      </p:sp>
      <p:sp>
        <p:nvSpPr>
          <p:cNvPr id="169" name="Shape 169"/>
          <p:cNvSpPr txBox="1"/>
          <p:nvPr>
            <p:ph idx="1" type="body"/>
          </p:nvPr>
        </p:nvSpPr>
        <p:spPr>
          <a:xfrm>
            <a:off x="311700" y="1228675"/>
            <a:ext cx="5069400" cy="3842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Or known as Sand-reef Wrasses</a:t>
            </a:r>
            <a:endParaRPr/>
          </a:p>
          <a:p>
            <a:pPr indent="0" lvl="0" marL="0">
              <a:spcBef>
                <a:spcPts val="1600"/>
              </a:spcBef>
              <a:spcAft>
                <a:spcPts val="0"/>
              </a:spcAft>
              <a:buNone/>
            </a:pPr>
            <a:r>
              <a:rPr lang="en"/>
              <a:t>Western Atlantic &amp; </a:t>
            </a:r>
            <a:r>
              <a:rPr lang="en"/>
              <a:t>Caribbean</a:t>
            </a:r>
            <a:endParaRPr/>
          </a:p>
          <a:p>
            <a:pPr indent="0" lvl="0" marL="0">
              <a:spcBef>
                <a:spcPts val="1600"/>
              </a:spcBef>
              <a:spcAft>
                <a:spcPts val="0"/>
              </a:spcAft>
              <a:buNone/>
            </a:pPr>
            <a:r>
              <a:rPr lang="en"/>
              <a:t>Color Varies</a:t>
            </a:r>
            <a:endParaRPr/>
          </a:p>
          <a:p>
            <a:pPr indent="0" lvl="0" marL="0">
              <a:spcBef>
                <a:spcPts val="1600"/>
              </a:spcBef>
              <a:spcAft>
                <a:spcPts val="0"/>
              </a:spcAft>
              <a:buNone/>
            </a:pPr>
            <a:r>
              <a:rPr lang="en"/>
              <a:t>Length - 20cm Depth - 9-25m</a:t>
            </a:r>
            <a:endParaRPr/>
          </a:p>
          <a:p>
            <a:pPr indent="0" lvl="0" marL="0">
              <a:spcBef>
                <a:spcPts val="1600"/>
              </a:spcBef>
              <a:spcAft>
                <a:spcPts val="0"/>
              </a:spcAft>
              <a:buNone/>
            </a:pPr>
            <a:r>
              <a:rPr lang="en"/>
              <a:t>Swim a little above the coral reef, only going into spots for food. They have teeth. As they age they change a lot in color and in shape. First to rise last to go to bed. </a:t>
            </a:r>
            <a:endParaRPr/>
          </a:p>
          <a:p>
            <a:pPr indent="0" lvl="0" marL="0">
              <a:spcBef>
                <a:spcPts val="1600"/>
              </a:spcBef>
              <a:spcAft>
                <a:spcPts val="1600"/>
              </a:spcAft>
              <a:buNone/>
            </a:pPr>
            <a:r>
              <a:t/>
            </a:r>
            <a:endParaRPr/>
          </a:p>
        </p:txBody>
      </p:sp>
      <p:pic>
        <p:nvPicPr>
          <p:cNvPr descr="Image result for creole wrasse" id="170" name="Shape 170"/>
          <p:cNvPicPr preferRelativeResize="0"/>
          <p:nvPr/>
        </p:nvPicPr>
        <p:blipFill>
          <a:blip r:embed="rId3">
            <a:alphaModFix/>
          </a:blip>
          <a:stretch>
            <a:fillRect/>
          </a:stretch>
        </p:blipFill>
        <p:spPr>
          <a:xfrm>
            <a:off x="5381200" y="1712800"/>
            <a:ext cx="3568700" cy="207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Creole Wrasse (Player Character) Concept Sketches</a:t>
            </a:r>
            <a:endParaRPr/>
          </a:p>
        </p:txBody>
      </p:sp>
      <p:sp>
        <p:nvSpPr>
          <p:cNvPr id="176" name="Shape 17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77" name="Shape 177"/>
          <p:cNvPicPr preferRelativeResize="0"/>
          <p:nvPr/>
        </p:nvPicPr>
        <p:blipFill>
          <a:blip r:embed="rId3">
            <a:alphaModFix/>
          </a:blip>
          <a:stretch>
            <a:fillRect/>
          </a:stretch>
        </p:blipFill>
        <p:spPr>
          <a:xfrm>
            <a:off x="6448963" y="1182500"/>
            <a:ext cx="2695027" cy="3593349"/>
          </a:xfrm>
          <a:prstGeom prst="rect">
            <a:avLst/>
          </a:prstGeom>
          <a:noFill/>
          <a:ln>
            <a:noFill/>
          </a:ln>
        </p:spPr>
      </p:pic>
      <p:pic>
        <p:nvPicPr>
          <p:cNvPr id="178" name="Shape 178"/>
          <p:cNvPicPr preferRelativeResize="0"/>
          <p:nvPr/>
        </p:nvPicPr>
        <p:blipFill>
          <a:blip r:embed="rId4">
            <a:alphaModFix/>
          </a:blip>
          <a:stretch>
            <a:fillRect/>
          </a:stretch>
        </p:blipFill>
        <p:spPr>
          <a:xfrm>
            <a:off x="3704700" y="1182499"/>
            <a:ext cx="2695027" cy="3593349"/>
          </a:xfrm>
          <a:prstGeom prst="rect">
            <a:avLst/>
          </a:prstGeom>
          <a:noFill/>
          <a:ln>
            <a:noFill/>
          </a:ln>
        </p:spPr>
      </p:pic>
      <p:pic>
        <p:nvPicPr>
          <p:cNvPr id="179" name="Shape 179"/>
          <p:cNvPicPr preferRelativeResize="0"/>
          <p:nvPr/>
        </p:nvPicPr>
        <p:blipFill>
          <a:blip r:embed="rId5">
            <a:alphaModFix/>
          </a:blip>
          <a:stretch>
            <a:fillRect/>
          </a:stretch>
        </p:blipFill>
        <p:spPr>
          <a:xfrm>
            <a:off x="29825" y="1610050"/>
            <a:ext cx="3625625" cy="21451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Shape 184"/>
          <p:cNvPicPr preferRelativeResize="0"/>
          <p:nvPr/>
        </p:nvPicPr>
        <p:blipFill>
          <a:blip r:embed="rId3">
            <a:alphaModFix/>
          </a:blip>
          <a:stretch>
            <a:fillRect/>
          </a:stretch>
        </p:blipFill>
        <p:spPr>
          <a:xfrm>
            <a:off x="0" y="3706828"/>
            <a:ext cx="9144000" cy="1436688"/>
          </a:xfrm>
          <a:prstGeom prst="rect">
            <a:avLst/>
          </a:prstGeom>
          <a:noFill/>
          <a:ln>
            <a:noFill/>
          </a:ln>
        </p:spPr>
      </p:pic>
      <p:sp>
        <p:nvSpPr>
          <p:cNvPr id="185" name="Shape 18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Base Environment Assets</a:t>
            </a:r>
            <a:endParaRPr/>
          </a:p>
        </p:txBody>
      </p:sp>
      <p:sp>
        <p:nvSpPr>
          <p:cNvPr id="186" name="Shape 18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87" name="Shape 187"/>
          <p:cNvPicPr preferRelativeResize="0"/>
          <p:nvPr/>
        </p:nvPicPr>
        <p:blipFill>
          <a:blip r:embed="rId4">
            <a:alphaModFix/>
          </a:blip>
          <a:stretch>
            <a:fillRect/>
          </a:stretch>
        </p:blipFill>
        <p:spPr>
          <a:xfrm>
            <a:off x="0" y="4175113"/>
            <a:ext cx="9144000" cy="968375"/>
          </a:xfrm>
          <a:prstGeom prst="rect">
            <a:avLst/>
          </a:prstGeom>
          <a:noFill/>
          <a:ln>
            <a:noFill/>
          </a:ln>
        </p:spPr>
      </p:pic>
      <p:pic>
        <p:nvPicPr>
          <p:cNvPr id="188" name="Shape 188"/>
          <p:cNvPicPr preferRelativeResize="0"/>
          <p:nvPr/>
        </p:nvPicPr>
        <p:blipFill>
          <a:blip r:embed="rId5">
            <a:alphaModFix/>
          </a:blip>
          <a:stretch>
            <a:fillRect/>
          </a:stretch>
        </p:blipFill>
        <p:spPr>
          <a:xfrm>
            <a:off x="6784119" y="-1550125"/>
            <a:ext cx="957010" cy="5143495"/>
          </a:xfrm>
          <a:prstGeom prst="rect">
            <a:avLst/>
          </a:prstGeom>
          <a:noFill/>
          <a:ln>
            <a:noFill/>
          </a:ln>
        </p:spPr>
      </p:pic>
      <p:pic>
        <p:nvPicPr>
          <p:cNvPr id="189" name="Shape 189"/>
          <p:cNvPicPr preferRelativeResize="0"/>
          <p:nvPr/>
        </p:nvPicPr>
        <p:blipFill>
          <a:blip r:embed="rId6">
            <a:alphaModFix/>
          </a:blip>
          <a:stretch>
            <a:fillRect/>
          </a:stretch>
        </p:blipFill>
        <p:spPr>
          <a:xfrm>
            <a:off x="4770800" y="2710821"/>
            <a:ext cx="437900" cy="877049"/>
          </a:xfrm>
          <a:prstGeom prst="rect">
            <a:avLst/>
          </a:prstGeom>
          <a:noFill/>
          <a:ln>
            <a:noFill/>
          </a:ln>
        </p:spPr>
      </p:pic>
      <p:pic>
        <p:nvPicPr>
          <p:cNvPr id="190" name="Shape 190"/>
          <p:cNvPicPr preferRelativeResize="0"/>
          <p:nvPr/>
        </p:nvPicPr>
        <p:blipFill>
          <a:blip r:embed="rId7">
            <a:alphaModFix/>
          </a:blip>
          <a:stretch>
            <a:fillRect/>
          </a:stretch>
        </p:blipFill>
        <p:spPr>
          <a:xfrm>
            <a:off x="1476800" y="3180849"/>
            <a:ext cx="1657900" cy="1905450"/>
          </a:xfrm>
          <a:prstGeom prst="rect">
            <a:avLst/>
          </a:prstGeom>
          <a:noFill/>
          <a:ln>
            <a:noFill/>
          </a:ln>
        </p:spPr>
      </p:pic>
      <p:pic>
        <p:nvPicPr>
          <p:cNvPr id="191" name="Shape 191"/>
          <p:cNvPicPr preferRelativeResize="0"/>
          <p:nvPr/>
        </p:nvPicPr>
        <p:blipFill>
          <a:blip r:embed="rId8">
            <a:alphaModFix/>
          </a:blip>
          <a:stretch>
            <a:fillRect/>
          </a:stretch>
        </p:blipFill>
        <p:spPr>
          <a:xfrm>
            <a:off x="80925" y="2569275"/>
            <a:ext cx="1200150" cy="2400300"/>
          </a:xfrm>
          <a:prstGeom prst="rect">
            <a:avLst/>
          </a:prstGeom>
          <a:noFill/>
          <a:ln>
            <a:noFill/>
          </a:ln>
        </p:spPr>
      </p:pic>
      <p:pic>
        <p:nvPicPr>
          <p:cNvPr id="192" name="Shape 192"/>
          <p:cNvPicPr preferRelativeResize="0"/>
          <p:nvPr/>
        </p:nvPicPr>
        <p:blipFill>
          <a:blip r:embed="rId9">
            <a:alphaModFix/>
          </a:blip>
          <a:stretch>
            <a:fillRect/>
          </a:stretch>
        </p:blipFill>
        <p:spPr>
          <a:xfrm>
            <a:off x="959224" y="1592825"/>
            <a:ext cx="2175476" cy="1287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Upgraded </a:t>
            </a:r>
            <a:r>
              <a:rPr lang="en"/>
              <a:t>Environment</a:t>
            </a:r>
            <a:r>
              <a:rPr lang="en"/>
              <a:t> Art</a:t>
            </a:r>
            <a:endParaRPr/>
          </a:p>
        </p:txBody>
      </p:sp>
      <p:sp>
        <p:nvSpPr>
          <p:cNvPr id="198" name="Shape 198"/>
          <p:cNvSpPr txBox="1"/>
          <p:nvPr>
            <p:ph idx="1" type="body"/>
          </p:nvPr>
        </p:nvSpPr>
        <p:spPr>
          <a:xfrm>
            <a:off x="6415850" y="1228675"/>
            <a:ext cx="24165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New detailed player boarders as well as background assets </a:t>
            </a:r>
            <a:endParaRPr/>
          </a:p>
        </p:txBody>
      </p:sp>
      <p:pic>
        <p:nvPicPr>
          <p:cNvPr id="199" name="Shape 199"/>
          <p:cNvPicPr preferRelativeResize="0"/>
          <p:nvPr/>
        </p:nvPicPr>
        <p:blipFill>
          <a:blip r:embed="rId3">
            <a:alphaModFix/>
          </a:blip>
          <a:stretch>
            <a:fillRect/>
          </a:stretch>
        </p:blipFill>
        <p:spPr>
          <a:xfrm>
            <a:off x="57700" y="1228674"/>
            <a:ext cx="6222102" cy="346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Value Statement</a:t>
            </a:r>
            <a:endParaRPr/>
          </a:p>
        </p:txBody>
      </p:sp>
      <p:sp>
        <p:nvSpPr>
          <p:cNvPr id="63" name="Shape 6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Back To Blue is a single player game about cleaning up the pollution in the reefs of the Caribbean. The art style is very </a:t>
            </a:r>
            <a:r>
              <a:rPr lang="en"/>
              <a:t>minimalistic</a:t>
            </a:r>
            <a:r>
              <a:rPr lang="en"/>
              <a:t> and child friendly. With thick outlines around the player character making them stand out from the background. As the player picks up the pieces of trash the environment lightens as it begins to be </a:t>
            </a:r>
            <a:r>
              <a:rPr lang="en"/>
              <a:t>purified</a:t>
            </a:r>
            <a:r>
              <a:rPr lang="en"/>
              <a:t> turning from a dark grimy sea to back to blue. </a:t>
            </a:r>
            <a:endParaRPr/>
          </a:p>
        </p:txBody>
      </p:sp>
      <p:pic>
        <p:nvPicPr>
          <p:cNvPr id="64" name="Shape 64"/>
          <p:cNvPicPr preferRelativeResize="0"/>
          <p:nvPr/>
        </p:nvPicPr>
        <p:blipFill>
          <a:blip r:embed="rId3">
            <a:alphaModFix/>
          </a:blip>
          <a:stretch>
            <a:fillRect/>
          </a:stretch>
        </p:blipFill>
        <p:spPr>
          <a:xfrm>
            <a:off x="6960052" y="3269775"/>
            <a:ext cx="1741624" cy="1670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Creole Wrasse (Player CHaracter) Animation Reference</a:t>
            </a:r>
            <a:endParaRPr/>
          </a:p>
        </p:txBody>
      </p:sp>
      <p:sp>
        <p:nvSpPr>
          <p:cNvPr id="205" name="Shape 205" title="Creole Wrasse">
            <a:hlinkClick r:id="rId3"/>
          </p:cNvPr>
          <p:cNvSpPr/>
          <p:nvPr/>
        </p:nvSpPr>
        <p:spPr>
          <a:xfrm>
            <a:off x="4260300" y="1300100"/>
            <a:ext cx="4572000" cy="3429000"/>
          </a:xfrm>
          <a:prstGeom prst="rect">
            <a:avLst/>
          </a:prstGeom>
          <a:blipFill>
            <a:blip r:embed="rId4">
              <a:alphaModFix/>
            </a:blip>
            <a:stretch>
              <a:fillRect/>
            </a:stretch>
          </a:blipFill>
          <a:ln>
            <a:noFill/>
          </a:ln>
        </p:spPr>
      </p:sp>
      <p:sp>
        <p:nvSpPr>
          <p:cNvPr id="206" name="Shape 206" title="Creole Wrasse (Initial Phase) Feeding">
            <a:hlinkClick r:id="rId5"/>
          </p:cNvPr>
          <p:cNvSpPr/>
          <p:nvPr/>
        </p:nvSpPr>
        <p:spPr>
          <a:xfrm>
            <a:off x="152400" y="1609875"/>
            <a:ext cx="3955500" cy="2966625"/>
          </a:xfrm>
          <a:prstGeom prst="rect">
            <a:avLst/>
          </a:prstGeom>
          <a:blipFill>
            <a:blip r:embed="rId6">
              <a:alphaModFix/>
            </a:blip>
            <a:stretch>
              <a:fillRect/>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Caribbean reef Shark </a:t>
            </a:r>
            <a:endParaRPr/>
          </a:p>
        </p:txBody>
      </p:sp>
      <p:sp>
        <p:nvSpPr>
          <p:cNvPr id="212" name="Shape 212"/>
          <p:cNvSpPr txBox="1"/>
          <p:nvPr>
            <p:ph idx="1" type="body"/>
          </p:nvPr>
        </p:nvSpPr>
        <p:spPr>
          <a:xfrm>
            <a:off x="244250" y="972450"/>
            <a:ext cx="4422300" cy="403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Also known as a Reef Shark </a:t>
            </a:r>
            <a:endParaRPr sz="1400"/>
          </a:p>
          <a:p>
            <a:pPr indent="0" lvl="0" marL="0">
              <a:spcBef>
                <a:spcPts val="1600"/>
              </a:spcBef>
              <a:spcAft>
                <a:spcPts val="0"/>
              </a:spcAft>
              <a:buNone/>
            </a:pPr>
            <a:r>
              <a:rPr lang="en" sz="1400"/>
              <a:t>Extra back tip to their back fin. Curved dorsal fin, long gills. </a:t>
            </a:r>
            <a:endParaRPr sz="1400"/>
          </a:p>
          <a:p>
            <a:pPr indent="0" lvl="0" marL="0">
              <a:spcBef>
                <a:spcPts val="1600"/>
              </a:spcBef>
              <a:spcAft>
                <a:spcPts val="0"/>
              </a:spcAft>
              <a:buNone/>
            </a:pPr>
            <a:r>
              <a:rPr lang="en" sz="1400"/>
              <a:t>10 meters long. White to light yellow. Large eyes and has a small and round snout. </a:t>
            </a:r>
            <a:endParaRPr sz="1400"/>
          </a:p>
          <a:p>
            <a:pPr indent="0" lvl="0" marL="0">
              <a:spcBef>
                <a:spcPts val="1600"/>
              </a:spcBef>
              <a:spcAft>
                <a:spcPts val="0"/>
              </a:spcAft>
              <a:buNone/>
            </a:pPr>
            <a:r>
              <a:rPr lang="en" sz="1400"/>
              <a:t>Lives in the Western Atlantic Ocean. </a:t>
            </a:r>
            <a:endParaRPr sz="1400"/>
          </a:p>
          <a:p>
            <a:pPr indent="0" lvl="0" marL="0">
              <a:spcBef>
                <a:spcPts val="1600"/>
              </a:spcBef>
              <a:spcAft>
                <a:spcPts val="0"/>
              </a:spcAft>
              <a:buNone/>
            </a:pPr>
            <a:r>
              <a:rPr lang="en" sz="1400"/>
              <a:t>They can purge. Sleep on the ocean floor or within reef caves. </a:t>
            </a:r>
            <a:endParaRPr sz="1400"/>
          </a:p>
          <a:p>
            <a:pPr indent="0" lvl="0" marL="0">
              <a:spcBef>
                <a:spcPts val="1600"/>
              </a:spcBef>
              <a:spcAft>
                <a:spcPts val="1600"/>
              </a:spcAft>
              <a:buNone/>
            </a:pPr>
            <a:r>
              <a:rPr lang="en" sz="1400"/>
              <a:t>They do a threat dance, essentially a zig zag motion </a:t>
            </a:r>
            <a:endParaRPr sz="1400"/>
          </a:p>
        </p:txBody>
      </p:sp>
      <p:pic>
        <p:nvPicPr>
          <p:cNvPr descr="Caribbean Reef Shark" id="213" name="Shape 213"/>
          <p:cNvPicPr preferRelativeResize="0"/>
          <p:nvPr/>
        </p:nvPicPr>
        <p:blipFill>
          <a:blip r:embed="rId3">
            <a:alphaModFix/>
          </a:blip>
          <a:stretch>
            <a:fillRect/>
          </a:stretch>
        </p:blipFill>
        <p:spPr>
          <a:xfrm>
            <a:off x="4936150" y="1377875"/>
            <a:ext cx="4503449" cy="3070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Caribbean reef Shark (Animation)</a:t>
            </a:r>
            <a:endParaRPr/>
          </a:p>
        </p:txBody>
      </p:sp>
      <p:sp>
        <p:nvSpPr>
          <p:cNvPr descr="AMONG SHARKS, clip #1: Caribbean Reef Sharks [carcharhinus perezii, 1.5m]  Location: Bahamas, November 2008 Camera: Panasonic Lumix DMC-FS5  [ http://divingamongsharks.blogspot.com/ ]" id="219" name="Shape 219" title="Caribbean Reef Sharks">
            <a:hlinkClick r:id="rId3"/>
          </p:cNvPr>
          <p:cNvSpPr/>
          <p:nvPr/>
        </p:nvSpPr>
        <p:spPr>
          <a:xfrm>
            <a:off x="2110225" y="1307625"/>
            <a:ext cx="4572000" cy="3429000"/>
          </a:xfrm>
          <a:prstGeom prst="rect">
            <a:avLst/>
          </a:prstGeom>
          <a:blipFill>
            <a:blip r:embed="rId4">
              <a:alphaModFix/>
            </a:blip>
            <a:stretch>
              <a:fillRect/>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Inspiration: Coral Wrasse</a:t>
            </a:r>
            <a:endParaRPr/>
          </a:p>
        </p:txBody>
      </p:sp>
      <p:sp>
        <p:nvSpPr>
          <p:cNvPr id="225" name="Shape 22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Image result for creole wrasse" id="226" name="Shape 226"/>
          <p:cNvPicPr preferRelativeResize="0"/>
          <p:nvPr/>
        </p:nvPicPr>
        <p:blipFill>
          <a:blip r:embed="rId3">
            <a:alphaModFix/>
          </a:blip>
          <a:stretch>
            <a:fillRect/>
          </a:stretch>
        </p:blipFill>
        <p:spPr>
          <a:xfrm>
            <a:off x="4241800" y="3262875"/>
            <a:ext cx="4902199" cy="1880620"/>
          </a:xfrm>
          <a:prstGeom prst="rect">
            <a:avLst/>
          </a:prstGeom>
          <a:noFill/>
          <a:ln>
            <a:noFill/>
          </a:ln>
        </p:spPr>
      </p:pic>
      <p:pic>
        <p:nvPicPr>
          <p:cNvPr descr="Image result for creole wrasse" id="227" name="Shape 227"/>
          <p:cNvPicPr preferRelativeResize="0"/>
          <p:nvPr/>
        </p:nvPicPr>
        <p:blipFill>
          <a:blip r:embed="rId4">
            <a:alphaModFix/>
          </a:blip>
          <a:stretch>
            <a:fillRect/>
          </a:stretch>
        </p:blipFill>
        <p:spPr>
          <a:xfrm>
            <a:off x="5020248" y="944598"/>
            <a:ext cx="4123752" cy="2318275"/>
          </a:xfrm>
          <a:prstGeom prst="rect">
            <a:avLst/>
          </a:prstGeom>
          <a:noFill/>
          <a:ln>
            <a:noFill/>
          </a:ln>
        </p:spPr>
      </p:pic>
      <p:pic>
        <p:nvPicPr>
          <p:cNvPr descr="Image result for creole wrasse" id="228" name="Shape 228"/>
          <p:cNvPicPr preferRelativeResize="0"/>
          <p:nvPr/>
        </p:nvPicPr>
        <p:blipFill>
          <a:blip r:embed="rId5">
            <a:alphaModFix/>
          </a:blip>
          <a:stretch>
            <a:fillRect/>
          </a:stretch>
        </p:blipFill>
        <p:spPr>
          <a:xfrm>
            <a:off x="222175" y="1093841"/>
            <a:ext cx="4123750" cy="25746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Inspiration: Nature</a:t>
            </a:r>
            <a:endParaRPr/>
          </a:p>
        </p:txBody>
      </p:sp>
      <p:sp>
        <p:nvSpPr>
          <p:cNvPr id="234" name="Shape 23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Image result for coral reef" id="235" name="Shape 235"/>
          <p:cNvPicPr preferRelativeResize="0"/>
          <p:nvPr/>
        </p:nvPicPr>
        <p:blipFill>
          <a:blip r:embed="rId3">
            <a:alphaModFix/>
          </a:blip>
          <a:stretch>
            <a:fillRect/>
          </a:stretch>
        </p:blipFill>
        <p:spPr>
          <a:xfrm>
            <a:off x="1793725" y="2373675"/>
            <a:ext cx="4902199" cy="2757650"/>
          </a:xfrm>
          <a:prstGeom prst="rect">
            <a:avLst/>
          </a:prstGeom>
          <a:noFill/>
          <a:ln>
            <a:noFill/>
          </a:ln>
        </p:spPr>
      </p:pic>
      <p:pic>
        <p:nvPicPr>
          <p:cNvPr descr="Image result for coral reef" id="236" name="Shape 236"/>
          <p:cNvPicPr preferRelativeResize="0"/>
          <p:nvPr/>
        </p:nvPicPr>
        <p:blipFill>
          <a:blip r:embed="rId4">
            <a:alphaModFix/>
          </a:blip>
          <a:stretch>
            <a:fillRect/>
          </a:stretch>
        </p:blipFill>
        <p:spPr>
          <a:xfrm>
            <a:off x="1038475" y="2023000"/>
            <a:ext cx="4902201" cy="3149600"/>
          </a:xfrm>
          <a:prstGeom prst="rect">
            <a:avLst/>
          </a:prstGeom>
          <a:noFill/>
          <a:ln>
            <a:noFill/>
          </a:ln>
        </p:spPr>
      </p:pic>
      <p:pic>
        <p:nvPicPr>
          <p:cNvPr descr="Image result for coral reef" id="237" name="Shape 237"/>
          <p:cNvPicPr preferRelativeResize="0"/>
          <p:nvPr/>
        </p:nvPicPr>
        <p:blipFill>
          <a:blip r:embed="rId5">
            <a:alphaModFix/>
          </a:blip>
          <a:stretch>
            <a:fillRect/>
          </a:stretch>
        </p:blipFill>
        <p:spPr>
          <a:xfrm>
            <a:off x="5516075" y="1497025"/>
            <a:ext cx="4572000" cy="3048000"/>
          </a:xfrm>
          <a:prstGeom prst="rect">
            <a:avLst/>
          </a:prstGeom>
          <a:noFill/>
          <a:ln>
            <a:noFill/>
          </a:ln>
        </p:spPr>
      </p:pic>
      <p:pic>
        <p:nvPicPr>
          <p:cNvPr descr="Image result for inside the coral reef" id="238" name="Shape 238"/>
          <p:cNvPicPr preferRelativeResize="0"/>
          <p:nvPr/>
        </p:nvPicPr>
        <p:blipFill>
          <a:blip r:embed="rId6">
            <a:alphaModFix/>
          </a:blip>
          <a:stretch>
            <a:fillRect/>
          </a:stretch>
        </p:blipFill>
        <p:spPr>
          <a:xfrm>
            <a:off x="4261800" y="971050"/>
            <a:ext cx="4902200" cy="2946400"/>
          </a:xfrm>
          <a:prstGeom prst="rect">
            <a:avLst/>
          </a:prstGeom>
          <a:noFill/>
          <a:ln>
            <a:noFill/>
          </a:ln>
        </p:spPr>
      </p:pic>
      <p:pic>
        <p:nvPicPr>
          <p:cNvPr descr="Image result for inside the coral reef" id="239" name="Shape 239"/>
          <p:cNvPicPr preferRelativeResize="0"/>
          <p:nvPr/>
        </p:nvPicPr>
        <p:blipFill>
          <a:blip r:embed="rId7">
            <a:alphaModFix/>
          </a:blip>
          <a:stretch>
            <a:fillRect/>
          </a:stretch>
        </p:blipFill>
        <p:spPr>
          <a:xfrm>
            <a:off x="3142400" y="1159850"/>
            <a:ext cx="4902199" cy="2755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Inspiration: Nature</a:t>
            </a:r>
            <a:endParaRPr/>
          </a:p>
        </p:txBody>
      </p:sp>
      <p:sp>
        <p:nvSpPr>
          <p:cNvPr id="245" name="Shape 24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descr="Image result for inside the coral reef" id="246" name="Shape 246"/>
          <p:cNvPicPr preferRelativeResize="0"/>
          <p:nvPr/>
        </p:nvPicPr>
        <p:blipFill>
          <a:blip r:embed="rId3">
            <a:alphaModFix/>
          </a:blip>
          <a:stretch>
            <a:fillRect/>
          </a:stretch>
        </p:blipFill>
        <p:spPr>
          <a:xfrm>
            <a:off x="88675" y="1101400"/>
            <a:ext cx="2661075" cy="3131750"/>
          </a:xfrm>
          <a:prstGeom prst="rect">
            <a:avLst/>
          </a:prstGeom>
          <a:noFill/>
          <a:ln>
            <a:noFill/>
          </a:ln>
        </p:spPr>
      </p:pic>
      <p:pic>
        <p:nvPicPr>
          <p:cNvPr descr="Image result for inside the coral reef" id="247" name="Shape 247"/>
          <p:cNvPicPr preferRelativeResize="0"/>
          <p:nvPr/>
        </p:nvPicPr>
        <p:blipFill>
          <a:blip r:embed="rId4">
            <a:alphaModFix/>
          </a:blip>
          <a:stretch>
            <a:fillRect/>
          </a:stretch>
        </p:blipFill>
        <p:spPr>
          <a:xfrm>
            <a:off x="5474400" y="2690750"/>
            <a:ext cx="3669599" cy="2452751"/>
          </a:xfrm>
          <a:prstGeom prst="rect">
            <a:avLst/>
          </a:prstGeom>
          <a:noFill/>
          <a:ln>
            <a:noFill/>
          </a:ln>
        </p:spPr>
      </p:pic>
      <p:pic>
        <p:nvPicPr>
          <p:cNvPr descr="Image result for inside the coral reef" id="248" name="Shape 248"/>
          <p:cNvPicPr preferRelativeResize="0"/>
          <p:nvPr/>
        </p:nvPicPr>
        <p:blipFill>
          <a:blip r:embed="rId5">
            <a:alphaModFix/>
          </a:blip>
          <a:stretch>
            <a:fillRect/>
          </a:stretch>
        </p:blipFill>
        <p:spPr>
          <a:xfrm>
            <a:off x="2749750" y="1060450"/>
            <a:ext cx="3303551" cy="24819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Inspiration: Concept Art (Other Artists) </a:t>
            </a:r>
            <a:endParaRPr/>
          </a:p>
        </p:txBody>
      </p:sp>
      <p:pic>
        <p:nvPicPr>
          <p:cNvPr id="254" name="Shape 254"/>
          <p:cNvPicPr preferRelativeResize="0"/>
          <p:nvPr/>
        </p:nvPicPr>
        <p:blipFill>
          <a:blip r:embed="rId3">
            <a:alphaModFix/>
          </a:blip>
          <a:stretch>
            <a:fillRect/>
          </a:stretch>
        </p:blipFill>
        <p:spPr>
          <a:xfrm>
            <a:off x="3324302" y="2771025"/>
            <a:ext cx="3798372" cy="1972549"/>
          </a:xfrm>
          <a:prstGeom prst="rect">
            <a:avLst/>
          </a:prstGeom>
          <a:noFill/>
          <a:ln>
            <a:noFill/>
          </a:ln>
        </p:spPr>
      </p:pic>
      <p:pic>
        <p:nvPicPr>
          <p:cNvPr descr="Image result for underwater concept art" id="255" name="Shape 255"/>
          <p:cNvPicPr preferRelativeResize="0"/>
          <p:nvPr/>
        </p:nvPicPr>
        <p:blipFill>
          <a:blip r:embed="rId4">
            <a:alphaModFix/>
          </a:blip>
          <a:stretch>
            <a:fillRect/>
          </a:stretch>
        </p:blipFill>
        <p:spPr>
          <a:xfrm>
            <a:off x="3169200" y="989375"/>
            <a:ext cx="2998499" cy="1781650"/>
          </a:xfrm>
          <a:prstGeom prst="rect">
            <a:avLst/>
          </a:prstGeom>
          <a:noFill/>
          <a:ln>
            <a:noFill/>
          </a:ln>
        </p:spPr>
      </p:pic>
      <p:pic>
        <p:nvPicPr>
          <p:cNvPr descr="Image result for underwater concept art" id="256" name="Shape 256"/>
          <p:cNvPicPr preferRelativeResize="0"/>
          <p:nvPr/>
        </p:nvPicPr>
        <p:blipFill>
          <a:blip r:embed="rId5">
            <a:alphaModFix/>
          </a:blip>
          <a:stretch>
            <a:fillRect/>
          </a:stretch>
        </p:blipFill>
        <p:spPr>
          <a:xfrm>
            <a:off x="1" y="2771034"/>
            <a:ext cx="3324299" cy="1972540"/>
          </a:xfrm>
          <a:prstGeom prst="rect">
            <a:avLst/>
          </a:prstGeom>
          <a:noFill/>
          <a:ln>
            <a:noFill/>
          </a:ln>
        </p:spPr>
      </p:pic>
      <p:pic>
        <p:nvPicPr>
          <p:cNvPr descr="Image result for underwater concept art" id="257" name="Shape 257"/>
          <p:cNvPicPr preferRelativeResize="0"/>
          <p:nvPr/>
        </p:nvPicPr>
        <p:blipFill>
          <a:blip r:embed="rId6">
            <a:alphaModFix/>
          </a:blip>
          <a:stretch>
            <a:fillRect/>
          </a:stretch>
        </p:blipFill>
        <p:spPr>
          <a:xfrm>
            <a:off x="0" y="989375"/>
            <a:ext cx="3169200" cy="1781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Inspiration: Concept Art (Other Artists)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63" name="Shape 26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64" name="Shape 264"/>
          <p:cNvPicPr preferRelativeResize="0"/>
          <p:nvPr/>
        </p:nvPicPr>
        <p:blipFill>
          <a:blip r:embed="rId3">
            <a:alphaModFix/>
          </a:blip>
          <a:stretch>
            <a:fillRect/>
          </a:stretch>
        </p:blipFill>
        <p:spPr>
          <a:xfrm>
            <a:off x="32025" y="2117449"/>
            <a:ext cx="5439850" cy="3058451"/>
          </a:xfrm>
          <a:prstGeom prst="rect">
            <a:avLst/>
          </a:prstGeom>
          <a:noFill/>
          <a:ln>
            <a:noFill/>
          </a:ln>
        </p:spPr>
      </p:pic>
      <p:pic>
        <p:nvPicPr>
          <p:cNvPr id="265" name="Shape 265"/>
          <p:cNvPicPr preferRelativeResize="0"/>
          <p:nvPr/>
        </p:nvPicPr>
        <p:blipFill>
          <a:blip r:embed="rId4">
            <a:alphaModFix/>
          </a:blip>
          <a:stretch>
            <a:fillRect/>
          </a:stretch>
        </p:blipFill>
        <p:spPr>
          <a:xfrm>
            <a:off x="3740375" y="1228672"/>
            <a:ext cx="5439850" cy="305755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Inspiration: Larry Gets Lost</a:t>
            </a:r>
            <a:endParaRPr/>
          </a:p>
        </p:txBody>
      </p:sp>
      <p:sp>
        <p:nvSpPr>
          <p:cNvPr id="271" name="Shape 27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72" name="Shape 272"/>
          <p:cNvPicPr preferRelativeResize="0"/>
          <p:nvPr/>
        </p:nvPicPr>
        <p:blipFill>
          <a:blip r:embed="rId3">
            <a:alphaModFix/>
          </a:blip>
          <a:stretch>
            <a:fillRect/>
          </a:stretch>
        </p:blipFill>
        <p:spPr>
          <a:xfrm>
            <a:off x="4584125" y="2298850"/>
            <a:ext cx="4587175" cy="2767550"/>
          </a:xfrm>
          <a:prstGeom prst="rect">
            <a:avLst/>
          </a:prstGeom>
          <a:noFill/>
          <a:ln>
            <a:noFill/>
          </a:ln>
        </p:spPr>
      </p:pic>
      <p:pic>
        <p:nvPicPr>
          <p:cNvPr id="273" name="Shape 273"/>
          <p:cNvPicPr preferRelativeResize="0"/>
          <p:nvPr/>
        </p:nvPicPr>
        <p:blipFill>
          <a:blip r:embed="rId4">
            <a:alphaModFix/>
          </a:blip>
          <a:stretch>
            <a:fillRect/>
          </a:stretch>
        </p:blipFill>
        <p:spPr>
          <a:xfrm>
            <a:off x="5115703" y="47300"/>
            <a:ext cx="1794550" cy="2291500"/>
          </a:xfrm>
          <a:prstGeom prst="rect">
            <a:avLst/>
          </a:prstGeom>
          <a:noFill/>
          <a:ln>
            <a:noFill/>
          </a:ln>
        </p:spPr>
      </p:pic>
      <p:pic>
        <p:nvPicPr>
          <p:cNvPr id="274" name="Shape 274"/>
          <p:cNvPicPr preferRelativeResize="0"/>
          <p:nvPr/>
        </p:nvPicPr>
        <p:blipFill>
          <a:blip r:embed="rId5">
            <a:alphaModFix/>
          </a:blip>
          <a:stretch>
            <a:fillRect/>
          </a:stretch>
        </p:blipFill>
        <p:spPr>
          <a:xfrm>
            <a:off x="4" y="983100"/>
            <a:ext cx="5128749" cy="3097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Inspiration: Song Of The Sea </a:t>
            </a:r>
            <a:endParaRPr/>
          </a:p>
        </p:txBody>
      </p:sp>
      <p:sp>
        <p:nvSpPr>
          <p:cNvPr id="280" name="Shape 28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Image result for song of the sea" id="281" name="Shape 281"/>
          <p:cNvPicPr preferRelativeResize="0"/>
          <p:nvPr/>
        </p:nvPicPr>
        <p:blipFill>
          <a:blip r:embed="rId3">
            <a:alphaModFix/>
          </a:blip>
          <a:stretch>
            <a:fillRect/>
          </a:stretch>
        </p:blipFill>
        <p:spPr>
          <a:xfrm>
            <a:off x="7381275" y="970775"/>
            <a:ext cx="1714984" cy="2154400"/>
          </a:xfrm>
          <a:prstGeom prst="rect">
            <a:avLst/>
          </a:prstGeom>
          <a:noFill/>
          <a:ln>
            <a:noFill/>
          </a:ln>
        </p:spPr>
      </p:pic>
      <p:pic>
        <p:nvPicPr>
          <p:cNvPr descr="Image result for song of the sea" id="282" name="Shape 282"/>
          <p:cNvPicPr preferRelativeResize="0"/>
          <p:nvPr/>
        </p:nvPicPr>
        <p:blipFill>
          <a:blip r:embed="rId4">
            <a:alphaModFix/>
          </a:blip>
          <a:stretch>
            <a:fillRect/>
          </a:stretch>
        </p:blipFill>
        <p:spPr>
          <a:xfrm>
            <a:off x="3494900" y="3125175"/>
            <a:ext cx="3494875" cy="1964750"/>
          </a:xfrm>
          <a:prstGeom prst="rect">
            <a:avLst/>
          </a:prstGeom>
          <a:noFill/>
          <a:ln>
            <a:noFill/>
          </a:ln>
        </p:spPr>
      </p:pic>
      <p:pic>
        <p:nvPicPr>
          <p:cNvPr descr="Image result for song of the sea" id="283" name="Shape 283"/>
          <p:cNvPicPr preferRelativeResize="0"/>
          <p:nvPr/>
        </p:nvPicPr>
        <p:blipFill>
          <a:blip r:embed="rId5">
            <a:alphaModFix/>
          </a:blip>
          <a:stretch>
            <a:fillRect/>
          </a:stretch>
        </p:blipFill>
        <p:spPr>
          <a:xfrm>
            <a:off x="0" y="3125175"/>
            <a:ext cx="3494899" cy="1964750"/>
          </a:xfrm>
          <a:prstGeom prst="rect">
            <a:avLst/>
          </a:prstGeom>
          <a:noFill/>
          <a:ln>
            <a:noFill/>
          </a:ln>
        </p:spPr>
      </p:pic>
      <p:pic>
        <p:nvPicPr>
          <p:cNvPr descr="Image result for song of the sea" id="284" name="Shape 284"/>
          <p:cNvPicPr preferRelativeResize="0"/>
          <p:nvPr/>
        </p:nvPicPr>
        <p:blipFill>
          <a:blip r:embed="rId6">
            <a:alphaModFix/>
          </a:blip>
          <a:stretch>
            <a:fillRect/>
          </a:stretch>
        </p:blipFill>
        <p:spPr>
          <a:xfrm>
            <a:off x="3407938" y="970777"/>
            <a:ext cx="3832236" cy="2154400"/>
          </a:xfrm>
          <a:prstGeom prst="rect">
            <a:avLst/>
          </a:prstGeom>
          <a:noFill/>
          <a:ln>
            <a:noFill/>
          </a:ln>
        </p:spPr>
      </p:pic>
      <p:pic>
        <p:nvPicPr>
          <p:cNvPr descr="Image result for song of the sea" id="285" name="Shape 285"/>
          <p:cNvPicPr preferRelativeResize="0"/>
          <p:nvPr/>
        </p:nvPicPr>
        <p:blipFill>
          <a:blip r:embed="rId7">
            <a:alphaModFix/>
          </a:blip>
          <a:stretch>
            <a:fillRect/>
          </a:stretch>
        </p:blipFill>
        <p:spPr>
          <a:xfrm>
            <a:off x="3" y="970775"/>
            <a:ext cx="3407951" cy="215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Visual Direction</a:t>
            </a:r>
            <a:endParaRPr/>
          </a:p>
        </p:txBody>
      </p:sp>
      <p:sp>
        <p:nvSpPr>
          <p:cNvPr id="70" name="Shape 7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The art style features </a:t>
            </a:r>
            <a:r>
              <a:rPr lang="en"/>
              <a:t>lineless</a:t>
            </a:r>
            <a:r>
              <a:rPr lang="en"/>
              <a:t> environment assets, with thickly lined character assets. The style will be rather painterly yet simple, colored with a textured brush effect to give </a:t>
            </a:r>
            <a:r>
              <a:rPr lang="en"/>
              <a:t>definition</a:t>
            </a:r>
            <a:r>
              <a:rPr lang="en"/>
              <a:t> without too much detail. It gives the essence of the object without having too much defition. </a:t>
            </a:r>
            <a:endParaRPr/>
          </a:p>
        </p:txBody>
      </p:sp>
      <p:pic>
        <p:nvPicPr>
          <p:cNvPr id="71" name="Shape 71"/>
          <p:cNvPicPr preferRelativeResize="0"/>
          <p:nvPr/>
        </p:nvPicPr>
        <p:blipFill>
          <a:blip r:embed="rId3">
            <a:alphaModFix/>
          </a:blip>
          <a:stretch>
            <a:fillRect/>
          </a:stretch>
        </p:blipFill>
        <p:spPr>
          <a:xfrm>
            <a:off x="6572251" y="2882925"/>
            <a:ext cx="3456901" cy="27245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Inspiration: Eatme.io</a:t>
            </a:r>
            <a:endParaRPr/>
          </a:p>
        </p:txBody>
      </p:sp>
      <p:sp>
        <p:nvSpPr>
          <p:cNvPr id="291" name="Shape 29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92" name="Shape 292"/>
          <p:cNvPicPr preferRelativeResize="0"/>
          <p:nvPr/>
        </p:nvPicPr>
        <p:blipFill>
          <a:blip r:embed="rId3">
            <a:alphaModFix/>
          </a:blip>
          <a:stretch>
            <a:fillRect/>
          </a:stretch>
        </p:blipFill>
        <p:spPr>
          <a:xfrm>
            <a:off x="203800" y="2190750"/>
            <a:ext cx="5248275" cy="2952750"/>
          </a:xfrm>
          <a:prstGeom prst="rect">
            <a:avLst/>
          </a:prstGeom>
          <a:noFill/>
          <a:ln>
            <a:noFill/>
          </a:ln>
        </p:spPr>
      </p:pic>
      <p:pic>
        <p:nvPicPr>
          <p:cNvPr descr="Image result for eat me io" id="293" name="Shape 293"/>
          <p:cNvPicPr preferRelativeResize="0"/>
          <p:nvPr/>
        </p:nvPicPr>
        <p:blipFill>
          <a:blip r:embed="rId4">
            <a:alphaModFix/>
          </a:blip>
          <a:stretch>
            <a:fillRect/>
          </a:stretch>
        </p:blipFill>
        <p:spPr>
          <a:xfrm>
            <a:off x="4415625" y="849650"/>
            <a:ext cx="4902199" cy="2755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Things to do for sprint 3	</a:t>
            </a:r>
            <a:endParaRPr/>
          </a:p>
        </p:txBody>
      </p:sp>
      <p:sp>
        <p:nvSpPr>
          <p:cNvPr id="299" name="Shape 29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UI</a:t>
            </a:r>
            <a:endParaRPr/>
          </a:p>
          <a:p>
            <a:pPr indent="0" lvl="0" marL="0">
              <a:spcBef>
                <a:spcPts val="1600"/>
              </a:spcBef>
              <a:spcAft>
                <a:spcPts val="0"/>
              </a:spcAft>
              <a:buNone/>
            </a:pPr>
            <a:r>
              <a:rPr lang="en"/>
              <a:t>Shark, Larry, beginning animations</a:t>
            </a:r>
            <a:endParaRPr/>
          </a:p>
          <a:p>
            <a:pPr indent="0" lvl="0" marL="0">
              <a:spcBef>
                <a:spcPts val="1600"/>
              </a:spcBef>
              <a:spcAft>
                <a:spcPts val="0"/>
              </a:spcAft>
              <a:buNone/>
            </a:pPr>
            <a:r>
              <a:rPr lang="en"/>
              <a:t>Tiliable pieces</a:t>
            </a:r>
            <a:endParaRPr/>
          </a:p>
          <a:p>
            <a:pPr indent="0" lvl="0" marL="0">
              <a:spcBef>
                <a:spcPts val="1600"/>
              </a:spcBef>
              <a:spcAft>
                <a:spcPts val="0"/>
              </a:spcAft>
              <a:buNone/>
            </a:pPr>
            <a:r>
              <a:rPr lang="en"/>
              <a:t>Opening pieces </a:t>
            </a:r>
            <a:endParaRPr/>
          </a:p>
          <a:p>
            <a:pPr indent="0" lvl="0" marL="0">
              <a:spcBef>
                <a:spcPts val="1600"/>
              </a:spcBef>
              <a:spcAft>
                <a:spcPts val="1600"/>
              </a:spcAft>
              <a:buNone/>
            </a:pPr>
            <a:r>
              <a:rPr lang="en"/>
              <a:t>More </a:t>
            </a:r>
            <a:r>
              <a:rPr lang="en"/>
              <a:t>parallaxing</a:t>
            </a:r>
            <a:r>
              <a:rPr lang="en"/>
              <a:t> pieces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Other Game Concepts!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Color Collide! </a:t>
            </a:r>
            <a:endParaRPr/>
          </a:p>
        </p:txBody>
      </p:sp>
      <p:sp>
        <p:nvSpPr>
          <p:cNvPr id="310" name="Shape 310"/>
          <p:cNvSpPr txBox="1"/>
          <p:nvPr>
            <p:ph idx="1" type="body"/>
          </p:nvPr>
        </p:nvSpPr>
        <p:spPr>
          <a:xfrm>
            <a:off x="311700" y="1228675"/>
            <a:ext cx="5464200" cy="3340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Color Collide surprisingly is not a very visual colorful game. It’s about making color so in the spirit of cleanliness the palette itself is a gray along with simple helpful buttons </a:t>
            </a:r>
            <a:r>
              <a:rPr lang="en"/>
              <a:t>towards</a:t>
            </a:r>
            <a:r>
              <a:rPr lang="en"/>
              <a:t> the bottom. It is the player’s goal to create different colors. The game is </a:t>
            </a:r>
            <a:r>
              <a:rPr lang="en"/>
              <a:t>visually</a:t>
            </a:r>
            <a:r>
              <a:rPr lang="en"/>
              <a:t> simple due to our target audience. </a:t>
            </a:r>
            <a:endParaRPr/>
          </a:p>
        </p:txBody>
      </p:sp>
      <p:pic>
        <p:nvPicPr>
          <p:cNvPr id="311" name="Shape 311"/>
          <p:cNvPicPr preferRelativeResize="0"/>
          <p:nvPr/>
        </p:nvPicPr>
        <p:blipFill>
          <a:blip r:embed="rId3">
            <a:alphaModFix/>
          </a:blip>
          <a:stretch>
            <a:fillRect/>
          </a:stretch>
        </p:blipFill>
        <p:spPr>
          <a:xfrm>
            <a:off x="6077550" y="211325"/>
            <a:ext cx="2656749" cy="4720849"/>
          </a:xfrm>
          <a:prstGeom prst="rect">
            <a:avLst/>
          </a:prstGeom>
          <a:noFill/>
          <a:ln cap="flat" cmpd="sng" w="11430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Color Collide! </a:t>
            </a:r>
            <a:endParaRPr/>
          </a:p>
        </p:txBody>
      </p:sp>
      <p:sp>
        <p:nvSpPr>
          <p:cNvPr id="317" name="Shape 317"/>
          <p:cNvSpPr txBox="1"/>
          <p:nvPr>
            <p:ph idx="1" type="body"/>
          </p:nvPr>
        </p:nvSpPr>
        <p:spPr>
          <a:xfrm>
            <a:off x="311700" y="1228675"/>
            <a:ext cx="54642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Our target audience is meant for young kids, so instead of text I’ve used symbols to represent the different tools they have. Each edge is rounded making it more friendly to the eye. The accent blue to to add some visual interest as well as pull from the calmness the color blue brings. Each piece of UI is large and </a:t>
            </a:r>
            <a:r>
              <a:rPr lang="en"/>
              <a:t>readable.</a:t>
            </a:r>
            <a:endParaRPr/>
          </a:p>
        </p:txBody>
      </p:sp>
      <p:pic>
        <p:nvPicPr>
          <p:cNvPr id="318" name="Shape 318"/>
          <p:cNvPicPr preferRelativeResize="0"/>
          <p:nvPr/>
        </p:nvPicPr>
        <p:blipFill>
          <a:blip r:embed="rId3">
            <a:alphaModFix/>
          </a:blip>
          <a:stretch>
            <a:fillRect/>
          </a:stretch>
        </p:blipFill>
        <p:spPr>
          <a:xfrm>
            <a:off x="6077550" y="211325"/>
            <a:ext cx="2656749" cy="4720849"/>
          </a:xfrm>
          <a:prstGeom prst="rect">
            <a:avLst/>
          </a:prstGeom>
          <a:noFill/>
          <a:ln cap="flat" cmpd="sng" w="11430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Inspirations for Color Collide! </a:t>
            </a:r>
            <a:endParaRPr/>
          </a:p>
        </p:txBody>
      </p:sp>
      <p:sp>
        <p:nvSpPr>
          <p:cNvPr id="324" name="Shape 32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         </a:t>
            </a:r>
            <a:endParaRPr/>
          </a:p>
        </p:txBody>
      </p:sp>
      <p:pic>
        <p:nvPicPr>
          <p:cNvPr descr="Image result for educational kids apps" id="325" name="Shape 325"/>
          <p:cNvPicPr preferRelativeResize="0"/>
          <p:nvPr/>
        </p:nvPicPr>
        <p:blipFill>
          <a:blip r:embed="rId3">
            <a:alphaModFix/>
          </a:blip>
          <a:stretch>
            <a:fillRect/>
          </a:stretch>
        </p:blipFill>
        <p:spPr>
          <a:xfrm>
            <a:off x="4960300" y="1093848"/>
            <a:ext cx="3871999" cy="2177325"/>
          </a:xfrm>
          <a:prstGeom prst="rect">
            <a:avLst/>
          </a:prstGeom>
          <a:noFill/>
          <a:ln>
            <a:noFill/>
          </a:ln>
        </p:spPr>
      </p:pic>
      <p:pic>
        <p:nvPicPr>
          <p:cNvPr descr="Image result for coloring books for kids" id="326" name="Shape 326"/>
          <p:cNvPicPr preferRelativeResize="0"/>
          <p:nvPr/>
        </p:nvPicPr>
        <p:blipFill rotWithShape="1">
          <a:blip r:embed="rId4">
            <a:alphaModFix/>
          </a:blip>
          <a:srcRect b="17131" l="0" r="0" t="17230"/>
          <a:stretch/>
        </p:blipFill>
        <p:spPr>
          <a:xfrm>
            <a:off x="130150" y="1093850"/>
            <a:ext cx="4546075" cy="2237950"/>
          </a:xfrm>
          <a:prstGeom prst="rect">
            <a:avLst/>
          </a:prstGeom>
          <a:noFill/>
          <a:ln>
            <a:noFill/>
          </a:ln>
        </p:spPr>
      </p:pic>
      <p:pic>
        <p:nvPicPr>
          <p:cNvPr descr="Image result for coloring books for kids" id="327" name="Shape 327"/>
          <p:cNvPicPr preferRelativeResize="0"/>
          <p:nvPr/>
        </p:nvPicPr>
        <p:blipFill>
          <a:blip r:embed="rId5">
            <a:alphaModFix/>
          </a:blip>
          <a:stretch>
            <a:fillRect/>
          </a:stretch>
        </p:blipFill>
        <p:spPr>
          <a:xfrm>
            <a:off x="2972215" y="2330925"/>
            <a:ext cx="2884461" cy="2237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BluFoot</a:t>
            </a:r>
            <a:endParaRPr/>
          </a:p>
        </p:txBody>
      </p:sp>
      <p:sp>
        <p:nvSpPr>
          <p:cNvPr id="333" name="Shape 333"/>
          <p:cNvSpPr txBox="1"/>
          <p:nvPr>
            <p:ph idx="1" type="body"/>
          </p:nvPr>
        </p:nvSpPr>
        <p:spPr>
          <a:xfrm>
            <a:off x="68375" y="1093850"/>
            <a:ext cx="24324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BluFoot is another visually simple game to go along with the theme. The game is about a person trying defeat monsters that are essentially parts of a computer virus.</a:t>
            </a:r>
            <a:endParaRPr/>
          </a:p>
        </p:txBody>
      </p:sp>
      <p:pic>
        <p:nvPicPr>
          <p:cNvPr id="334" name="Shape 334"/>
          <p:cNvPicPr preferRelativeResize="0"/>
          <p:nvPr/>
        </p:nvPicPr>
        <p:blipFill>
          <a:blip r:embed="rId3">
            <a:alphaModFix/>
          </a:blip>
          <a:stretch>
            <a:fillRect/>
          </a:stretch>
        </p:blipFill>
        <p:spPr>
          <a:xfrm>
            <a:off x="2500900" y="386388"/>
            <a:ext cx="6556104" cy="43707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BluFoot</a:t>
            </a:r>
            <a:endParaRPr/>
          </a:p>
        </p:txBody>
      </p:sp>
      <p:sp>
        <p:nvSpPr>
          <p:cNvPr id="340" name="Shape 340"/>
          <p:cNvSpPr txBox="1"/>
          <p:nvPr>
            <p:ph idx="1" type="body"/>
          </p:nvPr>
        </p:nvSpPr>
        <p:spPr>
          <a:xfrm>
            <a:off x="311700" y="1228675"/>
            <a:ext cx="8351400" cy="3340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I kept things in the style of a broken computer so a blue screen, text and symbols used as platforms for the player and the different interactions. It </a:t>
            </a:r>
            <a:r>
              <a:rPr lang="en"/>
              <a:t>definitely</a:t>
            </a:r>
            <a:r>
              <a:rPr lang="en"/>
              <a:t> needs to be pushed further than this but that is essentially the essence of the game.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Inspiration for BluFoot</a:t>
            </a:r>
            <a:endParaRPr/>
          </a:p>
        </p:txBody>
      </p:sp>
      <p:sp>
        <p:nvSpPr>
          <p:cNvPr id="346" name="Shape 34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47" name="Shape 347"/>
          <p:cNvPicPr preferRelativeResize="0"/>
          <p:nvPr/>
        </p:nvPicPr>
        <p:blipFill>
          <a:blip r:embed="rId3">
            <a:alphaModFix/>
          </a:blip>
          <a:stretch>
            <a:fillRect/>
          </a:stretch>
        </p:blipFill>
        <p:spPr>
          <a:xfrm>
            <a:off x="120325" y="941199"/>
            <a:ext cx="4145251" cy="2328575"/>
          </a:xfrm>
          <a:prstGeom prst="rect">
            <a:avLst/>
          </a:prstGeom>
          <a:noFill/>
          <a:ln>
            <a:noFill/>
          </a:ln>
        </p:spPr>
      </p:pic>
      <p:pic>
        <p:nvPicPr>
          <p:cNvPr id="348" name="Shape 348"/>
          <p:cNvPicPr preferRelativeResize="0"/>
          <p:nvPr/>
        </p:nvPicPr>
        <p:blipFill>
          <a:blip r:embed="rId4">
            <a:alphaModFix/>
          </a:blip>
          <a:stretch>
            <a:fillRect/>
          </a:stretch>
        </p:blipFill>
        <p:spPr>
          <a:xfrm>
            <a:off x="4470150" y="839225"/>
            <a:ext cx="4865350" cy="2735801"/>
          </a:xfrm>
          <a:prstGeom prst="rect">
            <a:avLst/>
          </a:prstGeom>
          <a:noFill/>
          <a:ln>
            <a:noFill/>
          </a:ln>
        </p:spPr>
      </p:pic>
      <p:pic>
        <p:nvPicPr>
          <p:cNvPr descr="Image result for animator vs animation" id="349" name="Shape 349"/>
          <p:cNvPicPr preferRelativeResize="0"/>
          <p:nvPr/>
        </p:nvPicPr>
        <p:blipFill>
          <a:blip r:embed="rId5">
            <a:alphaModFix/>
          </a:blip>
          <a:stretch>
            <a:fillRect/>
          </a:stretch>
        </p:blipFill>
        <p:spPr>
          <a:xfrm>
            <a:off x="1980475" y="2152280"/>
            <a:ext cx="5235526" cy="29464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 CIted</a:t>
            </a:r>
            <a:endParaRPr/>
          </a:p>
        </p:txBody>
      </p:sp>
      <p:sp>
        <p:nvSpPr>
          <p:cNvPr id="355" name="Shape 35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Color Collide- </a:t>
            </a:r>
            <a:r>
              <a:rPr lang="en" sz="1100" u="sng">
                <a:solidFill>
                  <a:schemeClr val="accent5"/>
                </a:solidFill>
                <a:latin typeface="Arial"/>
                <a:ea typeface="Arial"/>
                <a:cs typeface="Arial"/>
                <a:sym typeface="Arial"/>
                <a:hlinkClick r:id="rId3"/>
              </a:rPr>
              <a:t>https://play.google.com/store/apps/details?id=com.appquiz.educational.games</a:t>
            </a:r>
            <a:endParaRPr sz="1100">
              <a:solidFill>
                <a:srgbClr val="000000"/>
              </a:solidFill>
              <a:latin typeface="Arial"/>
              <a:ea typeface="Arial"/>
              <a:cs typeface="Arial"/>
              <a:sym typeface="Arial"/>
            </a:endParaRPr>
          </a:p>
          <a:p>
            <a:pPr indent="0" lvl="0" marL="0" rtl="0">
              <a:lnSpc>
                <a:spcPct val="100000"/>
              </a:lnSpc>
              <a:spcBef>
                <a:spcPts val="1600"/>
              </a:spcBef>
              <a:spcAft>
                <a:spcPts val="0"/>
              </a:spcAft>
              <a:buNone/>
            </a:pPr>
            <a:r>
              <a:rPr lang="en" sz="1100">
                <a:solidFill>
                  <a:srgbClr val="000000"/>
                </a:solidFill>
                <a:latin typeface="Arial"/>
                <a:ea typeface="Arial"/>
                <a:cs typeface="Arial"/>
                <a:sym typeface="Arial"/>
              </a:rPr>
              <a:t>coolmompicks.com/blog/2014/12/15/coloring-books-for-older-kids-adults-marisa-anne-wendy-piersall/</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rPr lang="en" sz="1100" u="sng">
                <a:solidFill>
                  <a:schemeClr val="hlink"/>
                </a:solidFill>
                <a:latin typeface="Arial"/>
                <a:ea typeface="Arial"/>
                <a:cs typeface="Arial"/>
                <a:sym typeface="Arial"/>
                <a:hlinkClick r:id="rId4"/>
              </a:rPr>
              <a:t>https://www.youtube.com/watch?v=LcyK6H9Cx8w</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spcBef>
                <a:spcPts val="0"/>
              </a:spcBef>
              <a:spcAft>
                <a:spcPts val="0"/>
              </a:spcAft>
              <a:buNone/>
            </a:pPr>
            <a:r>
              <a:rPr lang="en"/>
              <a:t>BluFoot- </a:t>
            </a:r>
            <a:r>
              <a:rPr lang="en" sz="1100" u="sng">
                <a:solidFill>
                  <a:schemeClr val="accent5"/>
                </a:solidFill>
                <a:latin typeface="Arial"/>
                <a:ea typeface="Arial"/>
                <a:cs typeface="Arial"/>
                <a:sym typeface="Arial"/>
                <a:hlinkClick r:id="rId5"/>
              </a:rPr>
              <a:t>http://store.steampowered.com/app/405640/Pony_Island/</a:t>
            </a:r>
            <a:endParaRPr sz="1100">
              <a:solidFill>
                <a:srgbClr val="000000"/>
              </a:solidFill>
              <a:latin typeface="Arial"/>
              <a:ea typeface="Arial"/>
              <a:cs typeface="Arial"/>
              <a:sym typeface="Arial"/>
            </a:endParaRPr>
          </a:p>
          <a:p>
            <a:pPr indent="0" lvl="0" marL="0" rtl="0">
              <a:lnSpc>
                <a:spcPct val="100000"/>
              </a:lnSpc>
              <a:spcBef>
                <a:spcPts val="1600"/>
              </a:spcBef>
              <a:spcAft>
                <a:spcPts val="0"/>
              </a:spcAft>
              <a:buNone/>
            </a:pPr>
            <a:r>
              <a:rPr lang="en" sz="1100" u="sng">
                <a:solidFill>
                  <a:schemeClr val="accent5"/>
                </a:solidFill>
                <a:latin typeface="Arial"/>
                <a:ea typeface="Arial"/>
                <a:cs typeface="Arial"/>
                <a:sym typeface="Arial"/>
                <a:hlinkClick r:id="rId6"/>
              </a:rPr>
              <a:t>https://en.wikipedia.org/wiki/Blue_Screen_of_Death</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rPr lang="en" sz="1100" u="sng">
                <a:solidFill>
                  <a:schemeClr val="hlink"/>
                </a:solidFill>
                <a:latin typeface="Arial"/>
                <a:ea typeface="Arial"/>
                <a:cs typeface="Arial"/>
                <a:sym typeface="Arial"/>
                <a:hlinkClick r:id="rId7"/>
              </a:rPr>
              <a:t>https://www.youtube.com/watch?v=Qb1VvUf21L4</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spcBef>
                <a:spcPts val="0"/>
              </a:spcBef>
              <a:spcAft>
                <a:spcPts val="0"/>
              </a:spcAft>
              <a:buNone/>
            </a:pPr>
            <a:r>
              <a:rPr lang="en"/>
              <a:t>Back To Blue- </a:t>
            </a:r>
            <a:r>
              <a:rPr lang="en" sz="1100" u="sng">
                <a:solidFill>
                  <a:schemeClr val="accent5"/>
                </a:solidFill>
                <a:latin typeface="Arial"/>
                <a:ea typeface="Arial"/>
                <a:cs typeface="Arial"/>
                <a:sym typeface="Arial"/>
                <a:hlinkClick r:id="rId8"/>
              </a:rPr>
              <a:t>https://en.wikipedia.org/wiki/Rayman_Origins</a:t>
            </a:r>
            <a:endParaRPr sz="1100">
              <a:solidFill>
                <a:srgbClr val="000000"/>
              </a:solidFill>
              <a:latin typeface="Arial"/>
              <a:ea typeface="Arial"/>
              <a:cs typeface="Arial"/>
              <a:sym typeface="Arial"/>
            </a:endParaRPr>
          </a:p>
          <a:p>
            <a:pPr indent="0" lvl="0" marL="0" rtl="0">
              <a:lnSpc>
                <a:spcPct val="100000"/>
              </a:lnSpc>
              <a:spcBef>
                <a:spcPts val="1600"/>
              </a:spcBef>
              <a:spcAft>
                <a:spcPts val="0"/>
              </a:spcAft>
              <a:buNone/>
            </a:pPr>
            <a:r>
              <a:rPr lang="en" sz="1100" u="sng">
                <a:solidFill>
                  <a:schemeClr val="accent5"/>
                </a:solidFill>
                <a:latin typeface="Arial"/>
                <a:ea typeface="Arial"/>
                <a:cs typeface="Arial"/>
                <a:sym typeface="Arial"/>
                <a:hlinkClick r:id="rId9"/>
              </a:rPr>
              <a:t>https://www.ft.com/content/7954eaaa-c184-11e6-9bca-2b93a6856354</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nSpc>
                <a:spcPct val="100000"/>
              </a:lnSpc>
              <a:spcBef>
                <a:spcPts val="0"/>
              </a:spcBef>
              <a:spcAft>
                <a:spcPts val="0"/>
              </a:spcAft>
              <a:buNone/>
            </a:pPr>
            <a:r>
              <a:rPr lang="en" sz="1100">
                <a:solidFill>
                  <a:srgbClr val="000000"/>
                </a:solidFill>
                <a:latin typeface="Arial"/>
                <a:ea typeface="Arial"/>
                <a:cs typeface="Arial"/>
                <a:sym typeface="Arial"/>
              </a:rPr>
              <a:t>https://giphy.com/gifs/bbc-stargazing-live-3og0IMh7rRNPtNSK9q</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UI</a:t>
            </a:r>
            <a:endParaRPr/>
          </a:p>
        </p:txBody>
      </p:sp>
      <p:sp>
        <p:nvSpPr>
          <p:cNvPr id="77" name="Shape 7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Most of the UI will be integrated into player feedback (sound and </a:t>
            </a:r>
            <a:r>
              <a:rPr lang="en"/>
              <a:t>visuals</a:t>
            </a:r>
            <a:r>
              <a:rPr lang="en"/>
              <a:t>) minimizing screen clutter. Allowing the player to focus on the game. When hooks drop they leave a shadow. Basic tutorial bubbles appear when a player is doing something new for the first time. There is a main menu as well as a level select. </a:t>
            </a:r>
            <a:endParaRPr/>
          </a:p>
        </p:txBody>
      </p:sp>
      <p:pic>
        <p:nvPicPr>
          <p:cNvPr id="78" name="Shape 78"/>
          <p:cNvPicPr preferRelativeResize="0"/>
          <p:nvPr/>
        </p:nvPicPr>
        <p:blipFill>
          <a:blip r:embed="rId3">
            <a:alphaModFix/>
          </a:blip>
          <a:stretch>
            <a:fillRect/>
          </a:stretch>
        </p:blipFill>
        <p:spPr>
          <a:xfrm rot="5400000">
            <a:off x="4098788" y="2711224"/>
            <a:ext cx="1048475" cy="3153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 </a:t>
            </a:r>
            <a:endParaRPr/>
          </a:p>
        </p:txBody>
      </p:sp>
      <p:sp>
        <p:nvSpPr>
          <p:cNvPr id="84" name="Shape 8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Art assets were created in a 16:9 in a mix between Adobe Illustrator and Photoshop. Assets were named simply for what they were and with each iteration named the same to allow for easy implementation. Then added to the repo. </a:t>
            </a:r>
            <a:endParaRPr/>
          </a:p>
        </p:txBody>
      </p:sp>
      <p:pic>
        <p:nvPicPr>
          <p:cNvPr id="85" name="Shape 85"/>
          <p:cNvPicPr preferRelativeResize="0"/>
          <p:nvPr/>
        </p:nvPicPr>
        <p:blipFill>
          <a:blip r:embed="rId3">
            <a:alphaModFix/>
          </a:blip>
          <a:stretch>
            <a:fillRect/>
          </a:stretch>
        </p:blipFill>
        <p:spPr>
          <a:xfrm rot="3040473">
            <a:off x="6436129" y="2068273"/>
            <a:ext cx="2443900" cy="2745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Color Pallet</a:t>
            </a:r>
            <a:endParaRPr/>
          </a:p>
        </p:txBody>
      </p:sp>
      <p:sp>
        <p:nvSpPr>
          <p:cNvPr id="91" name="Shape 91"/>
          <p:cNvSpPr txBox="1"/>
          <p:nvPr>
            <p:ph idx="1" type="body"/>
          </p:nvPr>
        </p:nvSpPr>
        <p:spPr>
          <a:xfrm>
            <a:off x="311700" y="1076275"/>
            <a:ext cx="3248700" cy="4435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Colors are fairly simple with browns being used for before being cleaned, and then the blues being after being cleaned. The green can be used for either before cleaned it will be used as </a:t>
            </a:r>
            <a:r>
              <a:rPr lang="en"/>
              <a:t>algae</a:t>
            </a:r>
            <a:r>
              <a:rPr lang="en"/>
              <a:t>, and for plant life after being cleaned. </a:t>
            </a:r>
            <a:endParaRPr/>
          </a:p>
        </p:txBody>
      </p:sp>
      <p:sp>
        <p:nvSpPr>
          <p:cNvPr id="92" name="Shape 92"/>
          <p:cNvSpPr/>
          <p:nvPr/>
        </p:nvSpPr>
        <p:spPr>
          <a:xfrm>
            <a:off x="4396675" y="536125"/>
            <a:ext cx="1308300" cy="1308300"/>
          </a:xfrm>
          <a:prstGeom prst="rect">
            <a:avLst/>
          </a:prstGeom>
          <a:solidFill>
            <a:srgbClr val="BFA17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p:nvPr/>
        </p:nvSpPr>
        <p:spPr>
          <a:xfrm>
            <a:off x="4396675" y="2010225"/>
            <a:ext cx="1308300" cy="1308300"/>
          </a:xfrm>
          <a:prstGeom prst="rect">
            <a:avLst/>
          </a:prstGeom>
          <a:solidFill>
            <a:srgbClr val="5B4C3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a:off x="6154000" y="536125"/>
            <a:ext cx="1308300" cy="1308300"/>
          </a:xfrm>
          <a:prstGeom prst="rect">
            <a:avLst/>
          </a:prstGeom>
          <a:solidFill>
            <a:srgbClr val="5891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p:nvPr/>
        </p:nvSpPr>
        <p:spPr>
          <a:xfrm>
            <a:off x="6154000" y="2010225"/>
            <a:ext cx="1308300" cy="1308300"/>
          </a:xfrm>
          <a:prstGeom prst="rect">
            <a:avLst/>
          </a:prstGeom>
          <a:solidFill>
            <a:srgbClr val="2C48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 name="Shape 96"/>
          <p:cNvSpPr/>
          <p:nvPr/>
        </p:nvSpPr>
        <p:spPr>
          <a:xfrm>
            <a:off x="5263850" y="3484325"/>
            <a:ext cx="1308300" cy="1308300"/>
          </a:xfrm>
          <a:prstGeom prst="rect">
            <a:avLst/>
          </a:prstGeom>
          <a:solidFill>
            <a:srgbClr val="6AA84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Creole Wrasse (Player Character) </a:t>
            </a:r>
            <a:endParaRPr/>
          </a:p>
        </p:txBody>
      </p:sp>
      <p:sp>
        <p:nvSpPr>
          <p:cNvPr id="102" name="Shape 102"/>
          <p:cNvSpPr txBox="1"/>
          <p:nvPr>
            <p:ph idx="1" type="body"/>
          </p:nvPr>
        </p:nvSpPr>
        <p:spPr>
          <a:xfrm>
            <a:off x="311700" y="1228675"/>
            <a:ext cx="2974500" cy="3340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Our wrasse has very thick black outlines with minimal bright colors to really make them stand out against their environment. </a:t>
            </a:r>
            <a:endParaRPr/>
          </a:p>
        </p:txBody>
      </p:sp>
      <p:pic>
        <p:nvPicPr>
          <p:cNvPr id="103" name="Shape 103"/>
          <p:cNvPicPr preferRelativeResize="0"/>
          <p:nvPr/>
        </p:nvPicPr>
        <p:blipFill>
          <a:blip r:embed="rId3">
            <a:alphaModFix/>
          </a:blip>
          <a:stretch>
            <a:fillRect/>
          </a:stretch>
        </p:blipFill>
        <p:spPr>
          <a:xfrm>
            <a:off x="3508253" y="1002775"/>
            <a:ext cx="5324050" cy="32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Environment Art </a:t>
            </a:r>
            <a:endParaRPr/>
          </a:p>
        </p:txBody>
      </p:sp>
      <p:sp>
        <p:nvSpPr>
          <p:cNvPr id="109" name="Shape 109"/>
          <p:cNvSpPr txBox="1"/>
          <p:nvPr>
            <p:ph idx="1" type="body"/>
          </p:nvPr>
        </p:nvSpPr>
        <p:spPr>
          <a:xfrm>
            <a:off x="71800" y="1286100"/>
            <a:ext cx="3014400" cy="334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All interactable objects are outlined in yellow to give the player direction. Darker foreground elements contrast against the saturated background elements that were also blurred.   </a:t>
            </a:r>
            <a:endParaRPr/>
          </a:p>
        </p:txBody>
      </p:sp>
      <p:pic>
        <p:nvPicPr>
          <p:cNvPr id="110" name="Shape 110"/>
          <p:cNvPicPr preferRelativeResize="0"/>
          <p:nvPr/>
        </p:nvPicPr>
        <p:blipFill>
          <a:blip r:embed="rId3">
            <a:alphaModFix/>
          </a:blip>
          <a:stretch>
            <a:fillRect/>
          </a:stretch>
        </p:blipFill>
        <p:spPr>
          <a:xfrm>
            <a:off x="3261761" y="1286100"/>
            <a:ext cx="5766689" cy="3340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Environment Art </a:t>
            </a:r>
            <a:endParaRPr/>
          </a:p>
        </p:txBody>
      </p:sp>
      <p:sp>
        <p:nvSpPr>
          <p:cNvPr id="116" name="Shape 116"/>
          <p:cNvSpPr txBox="1"/>
          <p:nvPr>
            <p:ph idx="1" type="body"/>
          </p:nvPr>
        </p:nvSpPr>
        <p:spPr>
          <a:xfrm>
            <a:off x="71800" y="1286100"/>
            <a:ext cx="3014400" cy="3340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The grass is layered to allow for the player to cross through it. Colors are very bland to allow for the interactibles (including the player) to stand out.</a:t>
            </a:r>
            <a:endParaRPr/>
          </a:p>
        </p:txBody>
      </p:sp>
      <p:pic>
        <p:nvPicPr>
          <p:cNvPr id="117" name="Shape 117"/>
          <p:cNvPicPr preferRelativeResize="0"/>
          <p:nvPr/>
        </p:nvPicPr>
        <p:blipFill>
          <a:blip r:embed="rId3">
            <a:alphaModFix/>
          </a:blip>
          <a:stretch>
            <a:fillRect/>
          </a:stretch>
        </p:blipFill>
        <p:spPr>
          <a:xfrm>
            <a:off x="3261761" y="1286100"/>
            <a:ext cx="5766689" cy="3340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